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28"/>
  </p:notesMasterIdLst>
  <p:handoutMasterIdLst>
    <p:handoutMasterId r:id="rId29"/>
  </p:handoutMasterIdLst>
  <p:sldIdLst>
    <p:sldId id="256" r:id="rId2"/>
    <p:sldId id="315" r:id="rId3"/>
    <p:sldId id="316" r:id="rId4"/>
    <p:sldId id="349" r:id="rId5"/>
    <p:sldId id="318" r:id="rId6"/>
    <p:sldId id="341" r:id="rId7"/>
    <p:sldId id="339" r:id="rId8"/>
    <p:sldId id="340" r:id="rId9"/>
    <p:sldId id="327" r:id="rId10"/>
    <p:sldId id="321" r:id="rId11"/>
    <p:sldId id="326" r:id="rId12"/>
    <p:sldId id="323" r:id="rId13"/>
    <p:sldId id="347" r:id="rId14"/>
    <p:sldId id="322" r:id="rId15"/>
    <p:sldId id="336" r:id="rId16"/>
    <p:sldId id="348" r:id="rId17"/>
    <p:sldId id="350" r:id="rId18"/>
    <p:sldId id="345" r:id="rId19"/>
    <p:sldId id="346" r:id="rId20"/>
    <p:sldId id="351" r:id="rId21"/>
    <p:sldId id="352" r:id="rId22"/>
    <p:sldId id="353" r:id="rId23"/>
    <p:sldId id="324" r:id="rId24"/>
    <p:sldId id="354" r:id="rId25"/>
    <p:sldId id="319" r:id="rId26"/>
    <p:sldId id="317" r:id="rId27"/>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04" autoAdjust="0"/>
    <p:restoredTop sz="96663" autoAdjust="0"/>
  </p:normalViewPr>
  <p:slideViewPr>
    <p:cSldViewPr>
      <p:cViewPr varScale="1">
        <p:scale>
          <a:sx n="139" d="100"/>
          <a:sy n="139" d="100"/>
        </p:scale>
        <p:origin x="176" y="43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2018 - 19 Phase II</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672557-76BA-41F3-80B7-1C8DA4668134}" type="datetimeFigureOut">
              <a:rPr lang="en-US" smtClean="0"/>
              <a:t>7/15/21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7FEFF5-99F1-4A28-A2CB-A6C4C664F6F1}" type="slidenum">
              <a:rPr lang="en-US" smtClean="0"/>
              <a:t>‹#›</a:t>
            </a:fld>
            <a:endParaRPr lang="en-US" dirty="0"/>
          </a:p>
        </p:txBody>
      </p:sp>
    </p:spTree>
    <p:extLst>
      <p:ext uri="{BB962C8B-B14F-4D97-AF65-F5344CB8AC3E}">
        <p14:creationId xmlns:p14="http://schemas.microsoft.com/office/powerpoint/2010/main" val="412289044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r>
              <a:rPr lang="en-US" dirty="0"/>
              <a:t>2018 - 19 Phase II</a:t>
            </a:r>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A8ADFD5B-A66C-449C-B6E8-FB716D07777D}" type="datetimeFigureOut">
              <a:rPr lang="en-US" smtClean="0"/>
              <a:t>7/15/21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CA5D3BF3-D352-46FC-8343-31F56E6730EA}" type="slidenum">
              <a:rPr lang="en-US" smtClean="0"/>
              <a:t>‹#›</a:t>
            </a:fld>
            <a:endParaRPr lang="en-US" dirty="0"/>
          </a:p>
        </p:txBody>
      </p:sp>
    </p:spTree>
    <p:extLst>
      <p:ext uri="{BB962C8B-B14F-4D97-AF65-F5344CB8AC3E}">
        <p14:creationId xmlns:p14="http://schemas.microsoft.com/office/powerpoint/2010/main" val="3990650874"/>
      </p:ext>
    </p:extLst>
  </p:cSld>
  <p:clrMap bg1="lt1" tx1="dk1" bg2="lt2" tx2="dk2" accent1="accent1" accent2="accent2" accent3="accent3" accent4="accent4" accent5="accent5" accent6="accent6" hlink="hlink" folHlink="folHlink"/>
  <p:hf ftr="0" dt="0"/>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t>1</a:t>
            </a:fld>
            <a:endParaRPr lang="en-US" dirty="0"/>
          </a:p>
        </p:txBody>
      </p:sp>
      <p:sp>
        <p:nvSpPr>
          <p:cNvPr id="5" name="Header Placeholder 4"/>
          <p:cNvSpPr>
            <a:spLocks noGrp="1"/>
          </p:cNvSpPr>
          <p:nvPr>
            <p:ph type="hdr" sz="quarter" idx="11"/>
          </p:nvPr>
        </p:nvSpPr>
        <p:spPr/>
        <p:txBody>
          <a:bodyPr/>
          <a:lstStyle/>
          <a:p>
            <a:r>
              <a:rPr lang="en-US" dirty="0"/>
              <a:t>2018 - 19 Phase II</a:t>
            </a:r>
          </a:p>
        </p:txBody>
      </p:sp>
    </p:spTree>
    <p:extLst>
      <p:ext uri="{BB962C8B-B14F-4D97-AF65-F5344CB8AC3E}">
        <p14:creationId xmlns:p14="http://schemas.microsoft.com/office/powerpoint/2010/main" val="1751708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t>14</a:t>
            </a:fld>
            <a:endParaRPr lang="en-US" dirty="0"/>
          </a:p>
        </p:txBody>
      </p:sp>
      <p:sp>
        <p:nvSpPr>
          <p:cNvPr id="5" name="Header Placeholder 4"/>
          <p:cNvSpPr>
            <a:spLocks noGrp="1"/>
          </p:cNvSpPr>
          <p:nvPr>
            <p:ph type="hdr" sz="quarter" idx="11"/>
          </p:nvPr>
        </p:nvSpPr>
        <p:spPr/>
        <p:txBody>
          <a:bodyPr/>
          <a:lstStyle/>
          <a:p>
            <a:r>
              <a:rPr lang="en-US" dirty="0"/>
              <a:t>2018 - 19 Phase II</a:t>
            </a:r>
          </a:p>
        </p:txBody>
      </p:sp>
    </p:spTree>
    <p:extLst>
      <p:ext uri="{BB962C8B-B14F-4D97-AF65-F5344CB8AC3E}">
        <p14:creationId xmlns:p14="http://schemas.microsoft.com/office/powerpoint/2010/main" val="1967905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t>23</a:t>
            </a:fld>
            <a:endParaRPr lang="en-US" dirty="0"/>
          </a:p>
        </p:txBody>
      </p:sp>
      <p:sp>
        <p:nvSpPr>
          <p:cNvPr id="5" name="Header Placeholder 4"/>
          <p:cNvSpPr>
            <a:spLocks noGrp="1"/>
          </p:cNvSpPr>
          <p:nvPr>
            <p:ph type="hdr" sz="quarter" idx="11"/>
          </p:nvPr>
        </p:nvSpPr>
        <p:spPr/>
        <p:txBody>
          <a:bodyPr/>
          <a:lstStyle/>
          <a:p>
            <a:r>
              <a:rPr lang="en-US" dirty="0"/>
              <a:t>2018 - 19 Phase II</a:t>
            </a:r>
          </a:p>
        </p:txBody>
      </p:sp>
    </p:spTree>
    <p:extLst>
      <p:ext uri="{BB962C8B-B14F-4D97-AF65-F5344CB8AC3E}">
        <p14:creationId xmlns:p14="http://schemas.microsoft.com/office/powerpoint/2010/main" val="740606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t>25</a:t>
            </a:fld>
            <a:endParaRPr lang="en-US" dirty="0"/>
          </a:p>
        </p:txBody>
      </p:sp>
      <p:sp>
        <p:nvSpPr>
          <p:cNvPr id="5" name="Header Placeholder 4"/>
          <p:cNvSpPr>
            <a:spLocks noGrp="1"/>
          </p:cNvSpPr>
          <p:nvPr>
            <p:ph type="hdr" sz="quarter" idx="11"/>
          </p:nvPr>
        </p:nvSpPr>
        <p:spPr/>
        <p:txBody>
          <a:bodyPr/>
          <a:lstStyle/>
          <a:p>
            <a:r>
              <a:rPr lang="en-US" dirty="0"/>
              <a:t>2018 - 19 Phase II</a:t>
            </a:r>
          </a:p>
        </p:txBody>
      </p:sp>
    </p:spTree>
    <p:extLst>
      <p:ext uri="{BB962C8B-B14F-4D97-AF65-F5344CB8AC3E}">
        <p14:creationId xmlns:p14="http://schemas.microsoft.com/office/powerpoint/2010/main" val="3052149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t>26</a:t>
            </a:fld>
            <a:endParaRPr lang="en-US" dirty="0"/>
          </a:p>
        </p:txBody>
      </p:sp>
      <p:sp>
        <p:nvSpPr>
          <p:cNvPr id="5" name="Header Placeholder 4"/>
          <p:cNvSpPr>
            <a:spLocks noGrp="1"/>
          </p:cNvSpPr>
          <p:nvPr>
            <p:ph type="hdr" sz="quarter" idx="11"/>
          </p:nvPr>
        </p:nvSpPr>
        <p:spPr/>
        <p:txBody>
          <a:bodyPr/>
          <a:lstStyle/>
          <a:p>
            <a:r>
              <a:rPr lang="en-US" dirty="0"/>
              <a:t>2018 - 19 Phase II</a:t>
            </a:r>
          </a:p>
        </p:txBody>
      </p:sp>
    </p:spTree>
    <p:extLst>
      <p:ext uri="{BB962C8B-B14F-4D97-AF65-F5344CB8AC3E}">
        <p14:creationId xmlns:p14="http://schemas.microsoft.com/office/powerpoint/2010/main" val="3777095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t>3</a:t>
            </a:fld>
            <a:endParaRPr lang="en-US" dirty="0"/>
          </a:p>
        </p:txBody>
      </p:sp>
      <p:sp>
        <p:nvSpPr>
          <p:cNvPr id="5" name="Header Placeholder 4"/>
          <p:cNvSpPr>
            <a:spLocks noGrp="1"/>
          </p:cNvSpPr>
          <p:nvPr>
            <p:ph type="hdr" sz="quarter" idx="11"/>
          </p:nvPr>
        </p:nvSpPr>
        <p:spPr/>
        <p:txBody>
          <a:bodyPr/>
          <a:lstStyle/>
          <a:p>
            <a:r>
              <a:rPr lang="en-US" dirty="0"/>
              <a:t>2018 - 19 Phase II</a:t>
            </a:r>
          </a:p>
        </p:txBody>
      </p:sp>
    </p:spTree>
    <p:extLst>
      <p:ext uri="{BB962C8B-B14F-4D97-AF65-F5344CB8AC3E}">
        <p14:creationId xmlns:p14="http://schemas.microsoft.com/office/powerpoint/2010/main" val="2736027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t>4</a:t>
            </a:fld>
            <a:endParaRPr lang="en-US" dirty="0"/>
          </a:p>
        </p:txBody>
      </p:sp>
      <p:sp>
        <p:nvSpPr>
          <p:cNvPr id="5" name="Header Placeholder 4"/>
          <p:cNvSpPr>
            <a:spLocks noGrp="1"/>
          </p:cNvSpPr>
          <p:nvPr>
            <p:ph type="hdr" sz="quarter" idx="11"/>
          </p:nvPr>
        </p:nvSpPr>
        <p:spPr/>
        <p:txBody>
          <a:bodyPr/>
          <a:lstStyle/>
          <a:p>
            <a:r>
              <a:rPr lang="en-US" dirty="0"/>
              <a:t>2018 - 19 Phase II</a:t>
            </a:r>
          </a:p>
        </p:txBody>
      </p:sp>
    </p:spTree>
    <p:extLst>
      <p:ext uri="{BB962C8B-B14F-4D97-AF65-F5344CB8AC3E}">
        <p14:creationId xmlns:p14="http://schemas.microsoft.com/office/powerpoint/2010/main" val="2467386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t>5</a:t>
            </a:fld>
            <a:endParaRPr lang="en-US" dirty="0"/>
          </a:p>
        </p:txBody>
      </p:sp>
      <p:sp>
        <p:nvSpPr>
          <p:cNvPr id="5" name="Header Placeholder 4"/>
          <p:cNvSpPr>
            <a:spLocks noGrp="1"/>
          </p:cNvSpPr>
          <p:nvPr>
            <p:ph type="hdr" sz="quarter" idx="11"/>
          </p:nvPr>
        </p:nvSpPr>
        <p:spPr/>
        <p:txBody>
          <a:bodyPr/>
          <a:lstStyle/>
          <a:p>
            <a:r>
              <a:rPr lang="en-US" dirty="0"/>
              <a:t>2018 - 19 Phase II</a:t>
            </a:r>
          </a:p>
        </p:txBody>
      </p:sp>
    </p:spTree>
    <p:extLst>
      <p:ext uri="{BB962C8B-B14F-4D97-AF65-F5344CB8AC3E}">
        <p14:creationId xmlns:p14="http://schemas.microsoft.com/office/powerpoint/2010/main" val="342332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2018 - 19 Phase II</a:t>
            </a:r>
          </a:p>
        </p:txBody>
      </p:sp>
      <p:sp>
        <p:nvSpPr>
          <p:cNvPr id="5" name="Slide Number Placeholder 4"/>
          <p:cNvSpPr>
            <a:spLocks noGrp="1"/>
          </p:cNvSpPr>
          <p:nvPr>
            <p:ph type="sldNum" sz="quarter" idx="11"/>
          </p:nvPr>
        </p:nvSpPr>
        <p:spPr/>
        <p:txBody>
          <a:bodyPr/>
          <a:lstStyle/>
          <a:p>
            <a:fld id="{CA5D3BF3-D352-46FC-8343-31F56E6730EA}" type="slidenum">
              <a:rPr lang="en-US" smtClean="0"/>
              <a:t>7</a:t>
            </a:fld>
            <a:endParaRPr lang="en-US" dirty="0"/>
          </a:p>
        </p:txBody>
      </p:sp>
    </p:spTree>
    <p:extLst>
      <p:ext uri="{BB962C8B-B14F-4D97-AF65-F5344CB8AC3E}">
        <p14:creationId xmlns:p14="http://schemas.microsoft.com/office/powerpoint/2010/main" val="1884355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t>9</a:t>
            </a:fld>
            <a:endParaRPr lang="en-US" dirty="0"/>
          </a:p>
        </p:txBody>
      </p:sp>
      <p:sp>
        <p:nvSpPr>
          <p:cNvPr id="5" name="Header Placeholder 4"/>
          <p:cNvSpPr>
            <a:spLocks noGrp="1"/>
          </p:cNvSpPr>
          <p:nvPr>
            <p:ph type="hdr" sz="quarter" idx="11"/>
          </p:nvPr>
        </p:nvSpPr>
        <p:spPr/>
        <p:txBody>
          <a:bodyPr/>
          <a:lstStyle/>
          <a:p>
            <a:r>
              <a:rPr lang="en-US" dirty="0"/>
              <a:t>2018 - 19 Phase II</a:t>
            </a:r>
          </a:p>
        </p:txBody>
      </p:sp>
    </p:spTree>
    <p:extLst>
      <p:ext uri="{BB962C8B-B14F-4D97-AF65-F5344CB8AC3E}">
        <p14:creationId xmlns:p14="http://schemas.microsoft.com/office/powerpoint/2010/main" val="3849600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t>10</a:t>
            </a:fld>
            <a:endParaRPr lang="en-US" dirty="0"/>
          </a:p>
        </p:txBody>
      </p:sp>
      <p:sp>
        <p:nvSpPr>
          <p:cNvPr id="5" name="Header Placeholder 4"/>
          <p:cNvSpPr>
            <a:spLocks noGrp="1"/>
          </p:cNvSpPr>
          <p:nvPr>
            <p:ph type="hdr" sz="quarter" idx="11"/>
          </p:nvPr>
        </p:nvSpPr>
        <p:spPr/>
        <p:txBody>
          <a:bodyPr/>
          <a:lstStyle/>
          <a:p>
            <a:r>
              <a:rPr lang="en-US" dirty="0"/>
              <a:t>2018 - 19 Phase II</a:t>
            </a:r>
          </a:p>
        </p:txBody>
      </p:sp>
    </p:spTree>
    <p:extLst>
      <p:ext uri="{BB962C8B-B14F-4D97-AF65-F5344CB8AC3E}">
        <p14:creationId xmlns:p14="http://schemas.microsoft.com/office/powerpoint/2010/main" val="1728462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t>11</a:t>
            </a:fld>
            <a:endParaRPr lang="en-US" dirty="0"/>
          </a:p>
        </p:txBody>
      </p:sp>
      <p:sp>
        <p:nvSpPr>
          <p:cNvPr id="5" name="Header Placeholder 4"/>
          <p:cNvSpPr>
            <a:spLocks noGrp="1"/>
          </p:cNvSpPr>
          <p:nvPr>
            <p:ph type="hdr" sz="quarter" idx="11"/>
          </p:nvPr>
        </p:nvSpPr>
        <p:spPr/>
        <p:txBody>
          <a:bodyPr/>
          <a:lstStyle/>
          <a:p>
            <a:r>
              <a:rPr lang="en-US" dirty="0"/>
              <a:t>2018 - 19 Phase II</a:t>
            </a:r>
          </a:p>
        </p:txBody>
      </p:sp>
    </p:spTree>
    <p:extLst>
      <p:ext uri="{BB962C8B-B14F-4D97-AF65-F5344CB8AC3E}">
        <p14:creationId xmlns:p14="http://schemas.microsoft.com/office/powerpoint/2010/main" val="3934029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t>12</a:t>
            </a:fld>
            <a:endParaRPr lang="en-US" dirty="0"/>
          </a:p>
        </p:txBody>
      </p:sp>
      <p:sp>
        <p:nvSpPr>
          <p:cNvPr id="5" name="Header Placeholder 4"/>
          <p:cNvSpPr>
            <a:spLocks noGrp="1"/>
          </p:cNvSpPr>
          <p:nvPr>
            <p:ph type="hdr" sz="quarter" idx="11"/>
          </p:nvPr>
        </p:nvSpPr>
        <p:spPr/>
        <p:txBody>
          <a:bodyPr/>
          <a:lstStyle/>
          <a:p>
            <a:r>
              <a:rPr lang="en-US" dirty="0"/>
              <a:t>2018 - 19 Phase II</a:t>
            </a:r>
          </a:p>
        </p:txBody>
      </p:sp>
    </p:spTree>
    <p:extLst>
      <p:ext uri="{BB962C8B-B14F-4D97-AF65-F5344CB8AC3E}">
        <p14:creationId xmlns:p14="http://schemas.microsoft.com/office/powerpoint/2010/main" val="774217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3"/>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3EB09E-62B8-4931-A740-BCE383B263AD}" type="datetime1">
              <a:rPr lang="en-US" smtClean="0"/>
              <a:t>7/15/21</a:t>
            </a:fld>
            <a:endParaRPr lang="en-US" dirty="0"/>
          </a:p>
        </p:txBody>
      </p:sp>
      <p:sp>
        <p:nvSpPr>
          <p:cNvPr id="5" name="Footer Placeholder 4"/>
          <p:cNvSpPr>
            <a:spLocks noGrp="1"/>
          </p:cNvSpPr>
          <p:nvPr>
            <p:ph type="ftr" sz="quarter" idx="11"/>
          </p:nvPr>
        </p:nvSpPr>
        <p:spPr/>
        <p:txBody>
          <a:bodyPr/>
          <a:lstStyle/>
          <a:p>
            <a:pPr algn="r"/>
            <a:r>
              <a:rPr lang="en-US" dirty="0">
                <a:solidFill>
                  <a:schemeClr val="tx2"/>
                </a:solidFill>
              </a:rPr>
              <a:t>Department of CSE, Vemana IT</a:t>
            </a:r>
          </a:p>
        </p:txBody>
      </p:sp>
      <p:sp>
        <p:nvSpPr>
          <p:cNvPr id="6" name="Slide Number Placeholder 5"/>
          <p:cNvSpPr>
            <a:spLocks noGrp="1"/>
          </p:cNvSpPr>
          <p:nvPr>
            <p:ph type="sldNum" sz="quarter" idx="12"/>
          </p:nvPr>
        </p:nvSpPr>
        <p:spPr/>
        <p:txBody>
          <a:bodyPr/>
          <a:lstStyle/>
          <a:p>
            <a:fld id="{8F82E0A0-C266-4798-8C8F-B9F91E9DA37E}" type="slidenum">
              <a:rPr lang="en-US" smtClean="0">
                <a:solidFill>
                  <a:schemeClr val="tx2"/>
                </a:solidFill>
              </a:rPr>
              <a:t>‹#›</a:t>
            </a:fld>
            <a:endParaRPr lang="en-US" dirty="0">
              <a:solidFill>
                <a:schemeClr val="tx2"/>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67EEDB-C7E5-487B-BD7B-D545B5AB831F}" type="datetime1">
              <a:rPr lang="en-US" sz="1400" smtClean="0">
                <a:solidFill>
                  <a:schemeClr val="tx2"/>
                </a:solidFill>
              </a:rPr>
              <a:t>7/15/21</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r>
              <a:rPr lang="en-US" sz="1400" dirty="0">
                <a:solidFill>
                  <a:schemeClr val="tx2"/>
                </a:solidFill>
              </a:rPr>
              <a:t>Department of CSE, Vemana IT</a:t>
            </a: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t>‹#›</a:t>
            </a:fld>
            <a:endParaRPr lang="en-US" sz="1400" b="1" dirty="0">
              <a:solidFill>
                <a:srgbClr val="FFFFFF"/>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F73364-9DED-42B6-9382-A06B25C2C1EE}" type="datetime1">
              <a:rPr lang="en-US" sz="1400" smtClean="0">
                <a:solidFill>
                  <a:schemeClr val="tx2"/>
                </a:solidFill>
              </a:rPr>
              <a:t>7/15/21</a:t>
            </a:fld>
            <a:endParaRPr lang="en-US" sz="1400" dirty="0">
              <a:solidFill>
                <a:schemeClr val="tx2"/>
              </a:solidFill>
            </a:endParaRPr>
          </a:p>
        </p:txBody>
      </p:sp>
      <p:sp>
        <p:nvSpPr>
          <p:cNvPr id="5" name="Footer Placeholder 4"/>
          <p:cNvSpPr>
            <a:spLocks noGrp="1"/>
          </p:cNvSpPr>
          <p:nvPr>
            <p:ph type="ftr" sz="quarter" idx="11"/>
          </p:nvPr>
        </p:nvSpPr>
        <p:spPr/>
        <p:txBody>
          <a:bodyPr/>
          <a:lstStyle/>
          <a:p>
            <a:pPr algn="r"/>
            <a:r>
              <a:rPr lang="en-US" sz="1400" dirty="0">
                <a:solidFill>
                  <a:schemeClr val="tx2"/>
                </a:solidFill>
              </a:rPr>
              <a:t>Department of CSE, Vemana IT</a:t>
            </a: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t>‹#›</a:t>
            </a:fld>
            <a:endParaRPr lang="en-US" sz="1400" b="1" dirty="0">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AD958E-392C-45A5-8B7C-6FFEC23D40D9}" type="datetime1">
              <a:rPr lang="en-US" smtClean="0"/>
              <a:t>7/15/21</a:t>
            </a:fld>
            <a:endParaRPr lang="en-US" dirty="0"/>
          </a:p>
        </p:txBody>
      </p:sp>
      <p:sp>
        <p:nvSpPr>
          <p:cNvPr id="5" name="Footer Placeholder 4"/>
          <p:cNvSpPr>
            <a:spLocks noGrp="1"/>
          </p:cNvSpPr>
          <p:nvPr>
            <p:ph type="ftr" sz="quarter" idx="11"/>
          </p:nvPr>
        </p:nvSpPr>
        <p:spPr/>
        <p:txBody>
          <a:bodyPr/>
          <a:lstStyle/>
          <a:p>
            <a:pPr algn="r"/>
            <a:r>
              <a:rPr lang="en-US" sz="1400" dirty="0">
                <a:solidFill>
                  <a:schemeClr val="tx2"/>
                </a:solidFill>
              </a:rPr>
              <a:t>Department of CSE, Vemana IT</a:t>
            </a:r>
          </a:p>
        </p:txBody>
      </p:sp>
      <p:sp>
        <p:nvSpPr>
          <p:cNvPr id="6" name="Slide Number Placeholder 5"/>
          <p:cNvSpPr>
            <a:spLocks noGrp="1"/>
          </p:cNvSpPr>
          <p:nvPr>
            <p:ph type="sldNum" sz="quarter" idx="12"/>
          </p:nvPr>
        </p:nvSpPr>
        <p:spPr/>
        <p:txBody>
          <a:bodyPr/>
          <a:lstStyle>
            <a:lvl1pPr>
              <a:defRPr/>
            </a:lvl1pPr>
          </a:lstStyle>
          <a:p>
            <a:pPr algn="ctr"/>
            <a:fld id="{ECBC0750-C1CD-4D8E-ADE1-93E3A0AC8329}" type="slidenum">
              <a:rPr lang="en-US" sz="1400" b="1" smtClean="0">
                <a:solidFill>
                  <a:srgbClr val="FFFFFF"/>
                </a:solidFill>
              </a:rPr>
              <a:t>‹#›</a:t>
            </a:fld>
            <a:endParaRPr lang="en-US" sz="1400" b="1" dirty="0">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EF229E-9CC9-445C-B402-B93B63F9A471}" type="datetime1">
              <a:rPr lang="en-US" smtClean="0"/>
              <a:t>7/15/21</a:t>
            </a:fld>
            <a:endParaRPr lang="en-US" dirty="0"/>
          </a:p>
        </p:txBody>
      </p:sp>
      <p:sp>
        <p:nvSpPr>
          <p:cNvPr id="5" name="Footer Placeholder 4"/>
          <p:cNvSpPr>
            <a:spLocks noGrp="1"/>
          </p:cNvSpPr>
          <p:nvPr>
            <p:ph type="ftr" sz="quarter" idx="11"/>
          </p:nvPr>
        </p:nvSpPr>
        <p:spPr/>
        <p:txBody>
          <a:bodyPr/>
          <a:lstStyle/>
          <a:p>
            <a:r>
              <a:rPr lang="en-US" dirty="0"/>
              <a:t>Department of CSE, Vemana IT</a:t>
            </a:r>
          </a:p>
        </p:txBody>
      </p:sp>
      <p:sp>
        <p:nvSpPr>
          <p:cNvPr id="6" name="Slide Number Placeholder 5"/>
          <p:cNvSpPr>
            <a:spLocks noGrp="1"/>
          </p:cNvSpPr>
          <p:nvPr>
            <p:ph type="sldNum" sz="quarter" idx="12"/>
          </p:nvPr>
        </p:nvSpPr>
        <p:spPr/>
        <p:txBody>
          <a:bodyPr/>
          <a:lstStyle/>
          <a:p>
            <a:pPr algn="ctr"/>
            <a:fld id="{8F82E0A0-C266-4798-8C8F-B9F91E9DA37E}" type="slidenum">
              <a:rPr lang="en-US" sz="2400" b="1" smtClean="0">
                <a:solidFill>
                  <a:srgbClr val="FFFFFF"/>
                </a:solidFill>
              </a:rPr>
              <a:t>‹#›</a:t>
            </a:fld>
            <a:endParaRPr lang="en-US" sz="2400" dirty="0">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C12418-A1E9-40C6-9BFD-22F174C7C75A}" type="datetime1">
              <a:rPr lang="en-US" smtClean="0"/>
              <a:t>7/15/21</a:t>
            </a:fld>
            <a:endParaRPr lang="en-US" dirty="0"/>
          </a:p>
        </p:txBody>
      </p:sp>
      <p:sp>
        <p:nvSpPr>
          <p:cNvPr id="6" name="Footer Placeholder 5"/>
          <p:cNvSpPr>
            <a:spLocks noGrp="1"/>
          </p:cNvSpPr>
          <p:nvPr>
            <p:ph type="ftr" sz="quarter" idx="11"/>
          </p:nvPr>
        </p:nvSpPr>
        <p:spPr/>
        <p:txBody>
          <a:bodyPr/>
          <a:lstStyle/>
          <a:p>
            <a:r>
              <a:rPr lang="en-US" dirty="0"/>
              <a:t>Department of CSE, Vemana IT</a:t>
            </a:r>
          </a:p>
        </p:txBody>
      </p:sp>
      <p:sp>
        <p:nvSpPr>
          <p:cNvPr id="7" name="Slide Number Placeholder 6"/>
          <p:cNvSpPr>
            <a:spLocks noGrp="1"/>
          </p:cNvSpPr>
          <p:nvPr>
            <p:ph type="sldNum" sz="quarter" idx="12"/>
          </p:nvPr>
        </p:nvSpPr>
        <p:spPr/>
        <p:txBody>
          <a:bodyPr/>
          <a:lstStyle/>
          <a:p>
            <a:pPr algn="ctr"/>
            <a:fld id="{8F82E0A0-C266-4798-8C8F-B9F91E9DA37E}" type="slidenum">
              <a:rPr lang="en-US" sz="1400" b="1" smtClean="0">
                <a:solidFill>
                  <a:srgbClr val="FFFFFF"/>
                </a:solidFill>
              </a:r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93B659-6005-4324-A283-1E4ADF604BA5}" type="datetime1">
              <a:rPr lang="en-US" smtClean="0"/>
              <a:t>7/15/21</a:t>
            </a:fld>
            <a:endParaRPr lang="en-US" dirty="0"/>
          </a:p>
        </p:txBody>
      </p:sp>
      <p:sp>
        <p:nvSpPr>
          <p:cNvPr id="8" name="Footer Placeholder 7"/>
          <p:cNvSpPr>
            <a:spLocks noGrp="1"/>
          </p:cNvSpPr>
          <p:nvPr>
            <p:ph type="ftr" sz="quarter" idx="11"/>
          </p:nvPr>
        </p:nvSpPr>
        <p:spPr/>
        <p:txBody>
          <a:bodyPr/>
          <a:lstStyle/>
          <a:p>
            <a:r>
              <a:rPr lang="en-US" dirty="0"/>
              <a:t>Department of CSE, Vemana IT</a:t>
            </a:r>
          </a:p>
        </p:txBody>
      </p:sp>
      <p:sp>
        <p:nvSpPr>
          <p:cNvPr id="9" name="Slide Number Placeholder 8"/>
          <p:cNvSpPr>
            <a:spLocks noGrp="1"/>
          </p:cNvSpPr>
          <p:nvPr>
            <p:ph type="sldNum" sz="quarter" idx="12"/>
          </p:nvPr>
        </p:nvSpPr>
        <p:spPr/>
        <p:txBody>
          <a:bodyPr/>
          <a:lstStyle/>
          <a:p>
            <a:pPr algn="ctr"/>
            <a:fld id="{8F82E0A0-C266-4798-8C8F-B9F91E9DA37E}" type="slidenum">
              <a:rPr lang="en-US" sz="1400" b="1" smtClean="0">
                <a:solidFill>
                  <a:srgbClr val="FFFFFF"/>
                </a:solidFill>
              </a:r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7F26AC-5549-4798-B196-7FC3403A62EA}" type="datetime1">
              <a:rPr lang="en-US" smtClean="0"/>
              <a:t>7/15/21</a:t>
            </a:fld>
            <a:endParaRPr lang="en-US" dirty="0"/>
          </a:p>
        </p:txBody>
      </p:sp>
      <p:sp>
        <p:nvSpPr>
          <p:cNvPr id="4" name="Footer Placeholder 3"/>
          <p:cNvSpPr>
            <a:spLocks noGrp="1"/>
          </p:cNvSpPr>
          <p:nvPr>
            <p:ph type="ftr" sz="quarter" idx="11"/>
          </p:nvPr>
        </p:nvSpPr>
        <p:spPr/>
        <p:txBody>
          <a:bodyPr/>
          <a:lstStyle/>
          <a:p>
            <a:r>
              <a:rPr lang="en-US" dirty="0"/>
              <a:t>Department of CSE, Vemana IT</a:t>
            </a:r>
          </a:p>
        </p:txBody>
      </p:sp>
      <p:sp>
        <p:nvSpPr>
          <p:cNvPr id="5" name="Slide Number Placeholder 4"/>
          <p:cNvSpPr>
            <a:spLocks noGrp="1"/>
          </p:cNvSpPr>
          <p:nvPr>
            <p:ph type="sldNum" sz="quarter" idx="12"/>
          </p:nvPr>
        </p:nvSpPr>
        <p:spPr/>
        <p:txBody>
          <a:bodyPr/>
          <a:lstStyle/>
          <a:p>
            <a:fld id="{A3F7CB7D-F184-43C7-B6FD-03D728E1BBFF}" type="slidenum">
              <a:rPr lang="en-US" smtClean="0">
                <a:solidFill>
                  <a:srgbClr val="FFFFFF"/>
                </a:solidFill>
              </a:rPr>
              <a:t>‹#›</a:t>
            </a:fld>
            <a:endParaRPr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70B857-E226-4E94-98F0-FF856D010F57}" type="datetime1">
              <a:rPr lang="en-US" smtClean="0"/>
              <a:t>7/15/21</a:t>
            </a:fld>
            <a:endParaRPr lang="en-US" dirty="0"/>
          </a:p>
        </p:txBody>
      </p:sp>
      <p:sp>
        <p:nvSpPr>
          <p:cNvPr id="3" name="Footer Placeholder 2"/>
          <p:cNvSpPr>
            <a:spLocks noGrp="1"/>
          </p:cNvSpPr>
          <p:nvPr>
            <p:ph type="ftr" sz="quarter" idx="11"/>
          </p:nvPr>
        </p:nvSpPr>
        <p:spPr/>
        <p:txBody>
          <a:bodyPr/>
          <a:lstStyle/>
          <a:p>
            <a:r>
              <a:rPr lang="en-US" dirty="0"/>
              <a:t>Department of CSE, Vemana IT</a:t>
            </a:r>
          </a:p>
        </p:txBody>
      </p:sp>
      <p:sp>
        <p:nvSpPr>
          <p:cNvPr id="4" name="Slide Number Placeholder 3"/>
          <p:cNvSpPr>
            <a:spLocks noGrp="1"/>
          </p:cNvSpPr>
          <p:nvPr>
            <p:ph type="sldNum" sz="quarter" idx="12"/>
          </p:nvPr>
        </p:nvSpPr>
        <p:spPr/>
        <p:txBody>
          <a:bodyPr/>
          <a:lstStyle/>
          <a:p>
            <a:fld id="{A3F7CB7D-F184-43C7-B6FD-03D728E1BBFF}" type="slidenum">
              <a:rPr lang="en-US" smtClean="0">
                <a:solidFill>
                  <a:schemeClr val="tx2"/>
                </a:solidFill>
              </a:rPr>
              <a:t>‹#›</a:t>
            </a:fld>
            <a:endParaRPr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2"/>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C565FB-884B-42DB-93BA-92C1B703D307}" type="datetime1">
              <a:rPr lang="en-US" smtClean="0"/>
              <a:t>7/15/21</a:t>
            </a:fld>
            <a:endParaRPr lang="en-US" dirty="0"/>
          </a:p>
        </p:txBody>
      </p:sp>
      <p:sp>
        <p:nvSpPr>
          <p:cNvPr id="6" name="Footer Placeholder 5"/>
          <p:cNvSpPr>
            <a:spLocks noGrp="1"/>
          </p:cNvSpPr>
          <p:nvPr>
            <p:ph type="ftr" sz="quarter" idx="11"/>
          </p:nvPr>
        </p:nvSpPr>
        <p:spPr/>
        <p:txBody>
          <a:bodyPr/>
          <a:lstStyle/>
          <a:p>
            <a:r>
              <a:rPr lang="en-US" dirty="0"/>
              <a:t>Department of CSE, Vemana IT</a:t>
            </a:r>
          </a:p>
        </p:txBody>
      </p:sp>
      <p:sp>
        <p:nvSpPr>
          <p:cNvPr id="7" name="Slide Number Placeholder 6"/>
          <p:cNvSpPr>
            <a:spLocks noGrp="1"/>
          </p:cNvSpPr>
          <p:nvPr>
            <p:ph type="sldNum" sz="quarter" idx="12"/>
          </p:nvPr>
        </p:nvSpPr>
        <p:spPr/>
        <p:txBody>
          <a:bodyPr/>
          <a:lstStyle/>
          <a:p>
            <a:fld id="{A3F7CB7D-F184-43C7-B6FD-03D728E1BBFF}" type="slidenum">
              <a:rPr lang="en-US" smtClean="0">
                <a:solidFill>
                  <a:srgbClr val="FFFFFF"/>
                </a:solidFill>
              </a:rPr>
              <a:t>‹#›</a:t>
            </a:fld>
            <a:endParaRPr lang="en-US" dirty="0">
              <a:solidFill>
                <a:srgbClr val="FFFFFF"/>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7"/>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DC7979-20C0-4E52-BDB0-0EB42B253591}" type="datetime1">
              <a:rPr lang="en-US" smtClean="0"/>
              <a:t>7/15/21</a:t>
            </a:fld>
            <a:endParaRPr lang="en-US" dirty="0"/>
          </a:p>
        </p:txBody>
      </p:sp>
      <p:sp>
        <p:nvSpPr>
          <p:cNvPr id="6" name="Footer Placeholder 5"/>
          <p:cNvSpPr>
            <a:spLocks noGrp="1"/>
          </p:cNvSpPr>
          <p:nvPr>
            <p:ph type="ftr" sz="quarter" idx="11"/>
          </p:nvPr>
        </p:nvSpPr>
        <p:spPr/>
        <p:txBody>
          <a:bodyPr/>
          <a:lstStyle/>
          <a:p>
            <a:r>
              <a:rPr lang="en-US" dirty="0"/>
              <a:t>Department of CSE, Vemana IT</a:t>
            </a:r>
          </a:p>
        </p:txBody>
      </p:sp>
      <p:sp>
        <p:nvSpPr>
          <p:cNvPr id="7" name="Slide Number Placeholder 6"/>
          <p:cNvSpPr>
            <a:spLocks noGrp="1"/>
          </p:cNvSpPr>
          <p:nvPr>
            <p:ph type="sldNum" sz="quarter" idx="12"/>
          </p:nvPr>
        </p:nvSpPr>
        <p:spPr/>
        <p:txBody>
          <a:bodyPr/>
          <a:lstStyle/>
          <a:p>
            <a:pPr algn="ctr"/>
            <a:fld id="{8F82E0A0-C266-4798-8C8F-B9F91E9DA37E}" type="slidenum">
              <a:rPr lang="en-US" sz="2800" b="1" smtClean="0">
                <a:solidFill>
                  <a:srgbClr val="FFFFFF"/>
                </a:solidFill>
              </a:rPr>
              <a:t>‹#›</a:t>
            </a:fld>
            <a:endParaRPr lang="en-US" sz="280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5D54497-932D-41FA-9B42-24346FA37FED}" type="datetime1">
              <a:rPr lang="en-US" sz="1400" smtClean="0">
                <a:solidFill>
                  <a:schemeClr val="tx2"/>
                </a:solidFill>
              </a:rPr>
              <a:t>7/15/21</a:t>
            </a:fld>
            <a:endParaRPr lang="en-US" sz="1400" dirty="0">
              <a:solidFill>
                <a:schemeClr val="tx2"/>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algn="r"/>
            <a:r>
              <a:rPr lang="en-US" sz="1400" dirty="0">
                <a:solidFill>
                  <a:schemeClr val="tx2"/>
                </a:solidFill>
              </a:rPr>
              <a:t>Department of CSE, Vemana IT</a:t>
            </a: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algn="ctr"/>
            <a:fld id="{8F82E0A0-C266-4798-8C8F-B9F91E9DA37E}" type="slidenum">
              <a:rPr lang="en-US" sz="1400" b="1" smtClean="0">
                <a:solidFill>
                  <a:srgbClr val="FFFFFF"/>
                </a:solidFill>
              </a:rPr>
              <a:t>‹#›</a:t>
            </a:fld>
            <a:endParaRPr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ctrTitle"/>
          </p:nvPr>
        </p:nvSpPr>
        <p:spPr>
          <a:xfrm>
            <a:off x="711288" y="819150"/>
            <a:ext cx="7772400" cy="712639"/>
          </a:xfrm>
        </p:spPr>
        <p:txBody>
          <a:bodyPr>
            <a:noAutofit/>
          </a:bodyPr>
          <a:lstStyle/>
          <a:p>
            <a:br>
              <a:rPr lang="en-IN" sz="3200" b="1" dirty="0">
                <a:solidFill>
                  <a:srgbClr val="0070C0"/>
                </a:solidFill>
              </a:rPr>
            </a:br>
            <a:br>
              <a:rPr lang="en-IN" sz="3200" b="1" dirty="0">
                <a:solidFill>
                  <a:srgbClr val="0070C0"/>
                </a:solidFill>
              </a:rPr>
            </a:br>
            <a:r>
              <a:rPr lang="en-IN" sz="2800" b="1" dirty="0">
                <a:solidFill>
                  <a:srgbClr val="0070C0"/>
                </a:solidFill>
                <a:latin typeface="Times New Roman" panose="02020603050405020304" pitchFamily="18" charset="0"/>
                <a:cs typeface="Times New Roman" panose="02020603050405020304" pitchFamily="18" charset="0"/>
              </a:rPr>
              <a:t>VEMANA INSTITUTE OF TECHNOLOGY</a:t>
            </a:r>
            <a:br>
              <a:rPr lang="en-IN" sz="2800" b="1"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Koramangala, Bengaluru-34.</a:t>
            </a:r>
            <a:br>
              <a:rPr lang="en-IN" sz="2800" b="1" dirty="0">
                <a:latin typeface="Times New Roman" panose="02020603050405020304" pitchFamily="18" charset="0"/>
                <a:cs typeface="Times New Roman" panose="02020603050405020304" pitchFamily="18" charset="0"/>
              </a:rPr>
            </a:br>
            <a:r>
              <a:rPr lang="en-IN" sz="2800" b="1" dirty="0">
                <a:solidFill>
                  <a:srgbClr val="FF0000"/>
                </a:solidFill>
                <a:latin typeface="Times New Roman" panose="02020603050405020304" pitchFamily="18" charset="0"/>
                <a:cs typeface="Times New Roman" panose="02020603050405020304" pitchFamily="18" charset="0"/>
              </a:rPr>
              <a:t>Department of Computer Science and Engineering</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Project Phase-II Review 4</a:t>
            </a:r>
            <a:br>
              <a:rPr lang="en-US" sz="3200" dirty="0"/>
            </a:br>
            <a:endParaRPr lang="en-US" sz="3200" dirty="0"/>
          </a:p>
        </p:txBody>
      </p:sp>
      <p:sp>
        <p:nvSpPr>
          <p:cNvPr id="7" name="Rectangle 4"/>
          <p:cNvSpPr txBox="1"/>
          <p:nvPr/>
        </p:nvSpPr>
        <p:spPr>
          <a:xfrm>
            <a:off x="228599" y="3184933"/>
            <a:ext cx="8737779" cy="1901417"/>
          </a:xfrm>
          <a:prstGeom prst="rect">
            <a:avLst/>
          </a:prstGeom>
          <a:solidFill>
            <a:schemeClr val="bg1"/>
          </a:solidFill>
        </p:spPr>
        <p:txBody>
          <a:bodyPr vert="horz" lIns="91440" tIns="45720" rIns="91440" bIns="45720" rtlCol="0">
            <a:noAutofit/>
          </a:bodyPr>
          <a:lstStyle/>
          <a:p>
            <a:pPr marL="0" marR="0" lvl="0" indent="0"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sz="2000" b="1" i="0" u="none" strike="noStrike" kern="1200" cap="none" spc="0" normalizeH="0" baseline="0" noProof="0" dirty="0">
                <a:ln>
                  <a:noFill/>
                </a:ln>
                <a:solidFill>
                  <a:srgbClr val="00B050"/>
                </a:solidFill>
                <a:effectLst/>
                <a:uLnTx/>
                <a:uFillTx/>
                <a:latin typeface="Times New Roman" panose="02020603050405020304" pitchFamily="18" charset="0"/>
                <a:cs typeface="Times New Roman" panose="02020603050405020304" pitchFamily="18" charset="0"/>
              </a:rPr>
              <a:t>By</a:t>
            </a:r>
            <a:endParaRPr lang="en-US" sz="2000" b="1" dirty="0">
              <a:latin typeface="Times New Roman" panose="02020603050405020304" pitchFamily="18" charset="0"/>
              <a:cs typeface="Times New Roman" panose="02020603050405020304" pitchFamily="18" charset="0"/>
            </a:endParaRPr>
          </a:p>
          <a:p>
            <a:pPr lvl="0">
              <a:spcBef>
                <a:spcPct val="20000"/>
              </a:spcBef>
            </a:pPr>
            <a:r>
              <a:rPr lang="en-US" b="1" dirty="0">
                <a:latin typeface="Times New Roman" panose="02020603050405020304" pitchFamily="18" charset="0"/>
                <a:cs typeface="Times New Roman" panose="02020603050405020304" pitchFamily="18" charset="0"/>
              </a:rPr>
              <a:t>PAVITHRA K – 1VI17CS071</a:t>
            </a:r>
          </a:p>
          <a:p>
            <a:pPr lvl="0">
              <a:spcBef>
                <a:spcPct val="20000"/>
              </a:spcBef>
            </a:pPr>
            <a:r>
              <a:rPr lang="en-US" b="1" dirty="0">
                <a:latin typeface="Times New Roman" panose="02020603050405020304" pitchFamily="18" charset="0"/>
                <a:cs typeface="Times New Roman" panose="02020603050405020304" pitchFamily="18" charset="0"/>
              </a:rPr>
              <a:t>RAJASHREE – 1VI17CS114</a:t>
            </a:r>
          </a:p>
          <a:p>
            <a:pPr lvl="0">
              <a:spcBef>
                <a:spcPct val="20000"/>
              </a:spcBef>
            </a:pPr>
            <a:endParaRPr kumimoji="0" lang="en-US" b="1" i="0" u="none" strike="noStrike" kern="1200" cap="none" spc="0" normalizeH="0" baseline="0" noProof="0" dirty="0">
              <a:ln>
                <a:noFill/>
              </a:ln>
              <a:solidFill>
                <a:schemeClr val="tx1"/>
              </a:solidFill>
              <a:effectLst/>
              <a:uLnTx/>
              <a:uFillTx/>
            </a:endParaRPr>
          </a:p>
        </p:txBody>
      </p:sp>
      <p:sp>
        <p:nvSpPr>
          <p:cNvPr id="8" name="Rectangle 4"/>
          <p:cNvSpPr txBox="1"/>
          <p:nvPr/>
        </p:nvSpPr>
        <p:spPr>
          <a:xfrm>
            <a:off x="5257800" y="3139691"/>
            <a:ext cx="3886200" cy="1901416"/>
          </a:xfrm>
          <a:prstGeom prst="rect">
            <a:avLst/>
          </a:prstGeom>
        </p:spPr>
        <p:txBody>
          <a:bodyPr vert="horz" lIns="91440" tIns="45720" rIns="91440" bIns="45720" rtlCol="0">
            <a:noAutofit/>
          </a:bodyPr>
          <a:lstStyle/>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sz="2000" b="1" i="0" u="none" strike="noStrike" kern="1200" cap="none" spc="0" normalizeH="0" baseline="0" noProof="0" dirty="0">
                <a:ln>
                  <a:noFill/>
                </a:ln>
                <a:solidFill>
                  <a:srgbClr val="00B050"/>
                </a:solidFill>
                <a:effectLst/>
                <a:uLnTx/>
                <a:uFillTx/>
                <a:latin typeface="Times New Roman" panose="02020603050405020304" pitchFamily="18" charset="0"/>
                <a:cs typeface="Times New Roman" panose="02020603050405020304" pitchFamily="18" charset="0"/>
              </a:rPr>
              <a:t>Under the Guidance of</a:t>
            </a:r>
          </a:p>
          <a:p>
            <a:pPr lvl="0" algn="r">
              <a:spcBef>
                <a:spcPct val="20000"/>
              </a:spcBef>
            </a:pPr>
            <a:r>
              <a:rPr lang="en-US" b="1" dirty="0">
                <a:latin typeface="Times New Roman" panose="02020603050405020304" pitchFamily="18" charset="0"/>
                <a:cs typeface="Times New Roman" panose="02020603050405020304" pitchFamily="18" charset="0"/>
              </a:rPr>
              <a:t>Mr. NOOR BASHA,</a:t>
            </a:r>
          </a:p>
          <a:p>
            <a:pPr lvl="0" algn="r">
              <a:spcBef>
                <a:spcPct val="20000"/>
              </a:spcBef>
            </a:pPr>
            <a:r>
              <a:rPr lang="en-US" b="1" dirty="0">
                <a:latin typeface="Times New Roman" panose="02020603050405020304" pitchFamily="18" charset="0"/>
                <a:cs typeface="Times New Roman" panose="02020603050405020304" pitchFamily="18" charset="0"/>
              </a:rPr>
              <a:t>Asst. Professor Department of CSE, </a:t>
            </a:r>
          </a:p>
          <a:p>
            <a:pPr lvl="0" algn="r">
              <a:spcBef>
                <a:spcPct val="20000"/>
              </a:spcBef>
            </a:pPr>
            <a:r>
              <a:rPr lang="en-US" b="1" dirty="0">
                <a:latin typeface="Times New Roman" panose="02020603050405020304" pitchFamily="18" charset="0"/>
                <a:cs typeface="Times New Roman" panose="02020603050405020304" pitchFamily="18" charset="0"/>
              </a:rPr>
              <a:t>Vemana Institute of Technology</a:t>
            </a:r>
          </a:p>
          <a:p>
            <a:pPr marL="0" marR="0" lvl="0" indent="0" algn="r" defTabSz="914400" rtl="0" eaLnBrk="1" fontAlgn="auto" latinLnBrk="0" hangingPunct="1">
              <a:lnSpc>
                <a:spcPct val="100000"/>
              </a:lnSpc>
              <a:spcBef>
                <a:spcPct val="20000"/>
              </a:spcBef>
              <a:spcAft>
                <a:spcPts val="0"/>
              </a:spcAft>
              <a:buClrTx/>
              <a:buSzTx/>
              <a:buFont typeface="Arial" panose="020B0604020202020204" pitchFamily="34" charset="0"/>
              <a:buNone/>
              <a:defRPr/>
            </a:pPr>
            <a:endParaRPr kumimoji="0" lang="en-US" sz="2000" b="1" i="0" u="none" strike="noStrike" kern="1200" cap="none" spc="0" normalizeH="0" baseline="0" noProof="0" dirty="0">
              <a:ln>
                <a:noFill/>
              </a:ln>
              <a:solidFill>
                <a:srgbClr val="00B050"/>
              </a:solidFill>
              <a:effectLst/>
              <a:uLnTx/>
              <a:uFillTx/>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399" y="761721"/>
            <a:ext cx="1193979" cy="116232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83" y="895350"/>
            <a:ext cx="1465044" cy="1123950"/>
          </a:xfrm>
          <a:prstGeom prst="rect">
            <a:avLst/>
          </a:prstGeom>
        </p:spPr>
      </p:pic>
      <p:sp>
        <p:nvSpPr>
          <p:cNvPr id="9" name="TextBox 8"/>
          <p:cNvSpPr txBox="1"/>
          <p:nvPr/>
        </p:nvSpPr>
        <p:spPr>
          <a:xfrm>
            <a:off x="25488" y="2566190"/>
            <a:ext cx="9144000" cy="523220"/>
          </a:xfrm>
          <a:prstGeom prst="rect">
            <a:avLst/>
          </a:prstGeom>
          <a:solidFill>
            <a:schemeClr val="tx2">
              <a:lumMod val="40000"/>
              <a:lumOff val="60000"/>
            </a:schemeClr>
          </a:solidFill>
        </p:spPr>
        <p:txBody>
          <a:bodyPr wrap="square" rtlCol="0" anchor="ctr">
            <a:spAutoFit/>
          </a:bodyPr>
          <a:lstStyle/>
          <a:p>
            <a:pPr algn="ctr"/>
            <a:r>
              <a:rPr lang="en-US" sz="2800" b="1" dirty="0">
                <a:latin typeface="Times New Roman" panose="02020603050405020304" pitchFamily="18" charset="0"/>
                <a:cs typeface="Times New Roman" panose="02020603050405020304" pitchFamily="18" charset="0"/>
              </a:rPr>
              <a:t>Batch No. 24 - NETWORK MONITOR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2738" y="1110958"/>
            <a:ext cx="7523062" cy="3656306"/>
          </a:xfrm>
        </p:spPr>
        <p:txBody>
          <a:bodyPr>
            <a:noAutofit/>
          </a:bodyPr>
          <a:lstStyle/>
          <a:p>
            <a:pPr algn="just">
              <a:lnSpc>
                <a:spcPct val="150000"/>
              </a:lnSpc>
            </a:pPr>
            <a:r>
              <a:rPr lang="en-US" sz="1400" dirty="0">
                <a:latin typeface="Times New Roman" panose="02020603050405020304" pitchFamily="18" charset="0"/>
                <a:cs typeface="Times New Roman" panose="02020603050405020304" pitchFamily="18" charset="0"/>
              </a:rPr>
              <a:t>These applications provide network engineers and administrators with many features and tools to identify and examine network infrastructure. </a:t>
            </a:r>
          </a:p>
          <a:p>
            <a:pPr algn="just">
              <a:lnSpc>
                <a:spcPct val="150000"/>
              </a:lnSpc>
            </a:pPr>
            <a:r>
              <a:rPr lang="en-US" sz="1400" dirty="0">
                <a:latin typeface="Times New Roman" panose="02020603050405020304" pitchFamily="18" charset="0"/>
                <a:cs typeface="Times New Roman" panose="02020603050405020304" pitchFamily="18" charset="0"/>
              </a:rPr>
              <a:t>It Implements web interface for the users to view and monitor network and server and also the terminal for viewing configurations of network devices. </a:t>
            </a:r>
          </a:p>
          <a:p>
            <a:pPr algn="just">
              <a:lnSpc>
                <a:spcPct val="150000"/>
              </a:lnSpc>
            </a:pPr>
            <a:r>
              <a:rPr lang="en-IN" sz="1400" dirty="0">
                <a:latin typeface="Times New Roman" panose="02020603050405020304" pitchFamily="18" charset="0"/>
                <a:cs typeface="Times New Roman" panose="02020603050405020304" pitchFamily="18" charset="0"/>
              </a:rPr>
              <a:t>It instantly detect data center devices outages and immediately trigger sound alarms to alert engineers. </a:t>
            </a:r>
          </a:p>
          <a:p>
            <a:pPr algn="just">
              <a:lnSpc>
                <a:spcPct val="150000"/>
              </a:lnSpc>
            </a:pPr>
            <a:r>
              <a:rPr lang="en-IN" sz="1400" dirty="0">
                <a:latin typeface="Times New Roman" panose="02020603050405020304" pitchFamily="18" charset="0"/>
                <a:cs typeface="Times New Roman" panose="02020603050405020304" pitchFamily="18" charset="0"/>
              </a:rPr>
              <a:t>It perform polling of devices statistics every minute and generate red flags when  the nodes are down. </a:t>
            </a:r>
          </a:p>
          <a:p>
            <a:pPr algn="just">
              <a:lnSpc>
                <a:spcPct val="150000"/>
              </a:lnSpc>
            </a:pPr>
            <a:r>
              <a:rPr lang="en-IN" sz="1400" dirty="0">
                <a:latin typeface="Times New Roman" panose="02020603050405020304" pitchFamily="18" charset="0"/>
                <a:cs typeface="Times New Roman" panose="02020603050405020304" pitchFamily="18" charset="0"/>
              </a:rPr>
              <a:t>provide periodic historical reports of devices uptime trends. </a:t>
            </a:r>
          </a:p>
          <a:p>
            <a:pPr marL="0" indent="0" algn="just">
              <a:lnSpc>
                <a:spcPct val="150000"/>
              </a:lnSpc>
              <a:buNone/>
            </a:pPr>
            <a:endParaRPr lang="en-US" sz="14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400" dirty="0">
              <a:latin typeface="Times New Roman" panose="02020603050405020304" pitchFamily="18" charset="0"/>
              <a:cs typeface="Times New Roman" panose="02020603050405020304" pitchFamily="18" charset="0"/>
            </a:endParaRPr>
          </a:p>
          <a:p>
            <a:pPr marL="0" indent="0" algn="just">
              <a:lnSpc>
                <a:spcPct val="150000"/>
              </a:lnSpc>
              <a:buNone/>
            </a:pPr>
            <a:r>
              <a:rPr lang="en-US" sz="1400" dirty="0">
                <a:latin typeface="Times New Roman" panose="02020603050405020304" pitchFamily="18" charset="0"/>
                <a:cs typeface="Times New Roman" panose="02020603050405020304" pitchFamily="18" charset="0"/>
              </a:rPr>
              <a:t>  </a:t>
            </a:r>
          </a:p>
          <a:p>
            <a:pPr marL="0" indent="0" algn="just">
              <a:lnSpc>
                <a:spcPct val="150000"/>
              </a:lnSpc>
              <a:buNone/>
            </a:pPr>
            <a:endParaRPr lang="en-US" sz="1400" dirty="0">
              <a:latin typeface="Times New Roman" panose="02020603050405020304" pitchFamily="18" charset="0"/>
              <a:cs typeface="Times New Roman" panose="02020603050405020304" pitchFamily="18" charset="0"/>
            </a:endParaRPr>
          </a:p>
        </p:txBody>
      </p:sp>
      <p:sp>
        <p:nvSpPr>
          <p:cNvPr id="9" name="Date Placeholder 3"/>
          <p:cNvSpPr txBox="1"/>
          <p:nvPr/>
        </p:nvSpPr>
        <p:spPr>
          <a:xfrm>
            <a:off x="8077200" y="57260"/>
            <a:ext cx="990600" cy="349934"/>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2020 - 21</a:t>
            </a:r>
          </a:p>
        </p:txBody>
      </p:sp>
      <p:sp>
        <p:nvSpPr>
          <p:cNvPr id="11" name="Title 1">
            <a:extLst>
              <a:ext uri="{FF2B5EF4-FFF2-40B4-BE49-F238E27FC236}">
                <a16:creationId xmlns:a16="http://schemas.microsoft.com/office/drawing/2014/main" id="{DC85129E-0B0B-4C64-B8AF-D549982166EC}"/>
              </a:ext>
            </a:extLst>
          </p:cNvPr>
          <p:cNvSpPr>
            <a:spLocks noGrp="1"/>
          </p:cNvSpPr>
          <p:nvPr>
            <p:ph type="title"/>
          </p:nvPr>
        </p:nvSpPr>
        <p:spPr>
          <a:xfrm>
            <a:off x="457200" y="205978"/>
            <a:ext cx="8229600" cy="689372"/>
          </a:xfrm>
        </p:spPr>
        <p:txBody>
          <a:bodyPr>
            <a:normAutofit fontScale="90000"/>
          </a:bodyPr>
          <a:lstStyle/>
          <a:p>
            <a:r>
              <a:rPr lang="en-US" sz="4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Problem Statement </a:t>
            </a:r>
          </a:p>
        </p:txBody>
      </p:sp>
      <p:sp>
        <p:nvSpPr>
          <p:cNvPr id="13" name="Footer Placeholder 4">
            <a:extLst>
              <a:ext uri="{FF2B5EF4-FFF2-40B4-BE49-F238E27FC236}">
                <a16:creationId xmlns:a16="http://schemas.microsoft.com/office/drawing/2014/main" id="{D1ABF561-8E91-4704-BDD7-0520E3848081}"/>
              </a:ext>
            </a:extLst>
          </p:cNvPr>
          <p:cNvSpPr>
            <a:spLocks noGrp="1"/>
          </p:cNvSpPr>
          <p:nvPr>
            <p:ph type="ftr" sz="quarter" idx="11"/>
          </p:nvPr>
        </p:nvSpPr>
        <p:spPr>
          <a:xfrm>
            <a:off x="3124200" y="4767264"/>
            <a:ext cx="2895600" cy="273844"/>
          </a:xfrm>
        </p:spPr>
        <p:txBody>
          <a:bodyPr/>
          <a:lstStyle/>
          <a:p>
            <a:r>
              <a:rPr lang="en-US" sz="1400" dirty="0">
                <a:solidFill>
                  <a:schemeClr val="tx2"/>
                </a:solidFill>
              </a:rPr>
              <a:t>Department of CSE, Vemana IT</a:t>
            </a:r>
          </a:p>
        </p:txBody>
      </p:sp>
      <p:sp>
        <p:nvSpPr>
          <p:cNvPr id="10" name="Date Placeholder 3">
            <a:extLst>
              <a:ext uri="{FF2B5EF4-FFF2-40B4-BE49-F238E27FC236}">
                <a16:creationId xmlns:a16="http://schemas.microsoft.com/office/drawing/2014/main" id="{E6885163-434D-45CD-97C7-0ED98D1517AC}"/>
              </a:ext>
            </a:extLst>
          </p:cNvPr>
          <p:cNvSpPr txBox="1"/>
          <p:nvPr/>
        </p:nvSpPr>
        <p:spPr>
          <a:xfrm>
            <a:off x="152400" y="131619"/>
            <a:ext cx="2819400" cy="201216"/>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Network Monitor</a:t>
            </a:r>
          </a:p>
        </p:txBody>
      </p:sp>
      <p:sp>
        <p:nvSpPr>
          <p:cNvPr id="14" name="Date Placeholder 3">
            <a:extLst>
              <a:ext uri="{FF2B5EF4-FFF2-40B4-BE49-F238E27FC236}">
                <a16:creationId xmlns:a16="http://schemas.microsoft.com/office/drawing/2014/main" id="{D257C7DE-82B0-4BFD-ADB2-512C0711F065}"/>
              </a:ext>
            </a:extLst>
          </p:cNvPr>
          <p:cNvSpPr>
            <a:spLocks noGrp="1"/>
          </p:cNvSpPr>
          <p:nvPr>
            <p:ph type="dt" sz="half" idx="10"/>
          </p:nvPr>
        </p:nvSpPr>
        <p:spPr>
          <a:xfrm>
            <a:off x="457200" y="4767264"/>
            <a:ext cx="2133600" cy="273844"/>
          </a:xfrm>
        </p:spPr>
        <p:txBody>
          <a:bodyPr/>
          <a:lstStyle/>
          <a:p>
            <a:r>
              <a:rPr lang="en-US" dirty="0"/>
              <a:t>15/07/2021</a:t>
            </a:r>
          </a:p>
        </p:txBody>
      </p:sp>
      <p:sp>
        <p:nvSpPr>
          <p:cNvPr id="12" name="Footer Placeholder 4">
            <a:extLst>
              <a:ext uri="{FF2B5EF4-FFF2-40B4-BE49-F238E27FC236}">
                <a16:creationId xmlns:a16="http://schemas.microsoft.com/office/drawing/2014/main" id="{6E114B9D-296B-4E2C-9DA3-AA9C971407C9}"/>
              </a:ext>
            </a:extLst>
          </p:cNvPr>
          <p:cNvSpPr txBox="1"/>
          <p:nvPr/>
        </p:nvSpPr>
        <p:spPr>
          <a:xfrm>
            <a:off x="8229600" y="4770399"/>
            <a:ext cx="668438" cy="270709"/>
          </a:xfrm>
          <a:prstGeom prst="rect">
            <a:avLst/>
          </a:prstGeom>
        </p:spPr>
        <p:txBody>
          <a:bodyPr vert="horz" lIns="91440" tIns="45720" rIns="91440" bIns="45720" rtlCol="0" anchor="ctr"/>
          <a:lstStyle>
            <a:lvl1pPr marL="0" algn="ctr"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pPr algn="r"/>
            <a:r>
              <a:rPr lang="en-US" sz="1400" dirty="0">
                <a:solidFill>
                  <a:schemeClr val="tx2"/>
                </a:solidFill>
              </a:rPr>
              <a:t>9</a:t>
            </a:r>
          </a:p>
        </p:txBody>
      </p:sp>
    </p:spTree>
    <p:extLst>
      <p:ext uri="{BB962C8B-B14F-4D97-AF65-F5344CB8AC3E}">
        <p14:creationId xmlns:p14="http://schemas.microsoft.com/office/powerpoint/2010/main" val="4274269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8391" y="1001316"/>
            <a:ext cx="3987410" cy="3733799"/>
          </a:xfrm>
        </p:spPr>
        <p:txBody>
          <a:bodyPr>
            <a:normAutofit/>
          </a:bodyPr>
          <a:lstStyle/>
          <a:p>
            <a:pPr marL="0" marR="0" indent="0">
              <a:lnSpc>
                <a:spcPct val="120000"/>
              </a:lnSpc>
              <a:spcBef>
                <a:spcPts val="0"/>
              </a:spcBef>
              <a:spcAft>
                <a:spcPts val="1200"/>
              </a:spcAft>
              <a:buNone/>
            </a:pPr>
            <a:r>
              <a:rPr lang="en-US" sz="1600" b="1" dirty="0">
                <a:solidFill>
                  <a:srgbClr val="231F20"/>
                </a:solidFill>
                <a:latin typeface="Times New Roman" panose="02020603050405020304" pitchFamily="18" charset="0"/>
              </a:rPr>
              <a:t>Hardware Specifications:		</a:t>
            </a:r>
          </a:p>
          <a:p>
            <a:pPr>
              <a:lnSpc>
                <a:spcPct val="120000"/>
              </a:lnSpc>
              <a:spcBef>
                <a:spcPts val="0"/>
              </a:spcBef>
              <a:spcAft>
                <a:spcPts val="1200"/>
              </a:spcAft>
            </a:pPr>
            <a:r>
              <a:rPr lang="en-US" sz="1400" dirty="0">
                <a:solidFill>
                  <a:srgbClr val="231F20"/>
                </a:solidFill>
                <a:latin typeface="Times New Roman" panose="02020603050405020304" pitchFamily="18" charset="0"/>
              </a:rPr>
              <a:t>Processor: Intel® Core i5 ™ CPU and above</a:t>
            </a:r>
          </a:p>
          <a:p>
            <a:pPr>
              <a:lnSpc>
                <a:spcPct val="120000"/>
              </a:lnSpc>
              <a:spcBef>
                <a:spcPts val="0"/>
              </a:spcBef>
              <a:spcAft>
                <a:spcPts val="1200"/>
              </a:spcAft>
            </a:pPr>
            <a:r>
              <a:rPr lang="en-US" sz="1400" dirty="0">
                <a:solidFill>
                  <a:srgbClr val="231F20"/>
                </a:solidFill>
                <a:latin typeface="Times New Roman" panose="02020603050405020304" pitchFamily="18" charset="0"/>
              </a:rPr>
              <a:t>RAM: 8 GB or higher</a:t>
            </a:r>
          </a:p>
          <a:p>
            <a:pPr>
              <a:lnSpc>
                <a:spcPct val="120000"/>
              </a:lnSpc>
              <a:spcBef>
                <a:spcPts val="0"/>
              </a:spcBef>
              <a:spcAft>
                <a:spcPts val="1200"/>
              </a:spcAft>
            </a:pPr>
            <a:r>
              <a:rPr lang="en-US" sz="1400" dirty="0">
                <a:solidFill>
                  <a:srgbClr val="231F20"/>
                </a:solidFill>
                <a:latin typeface="Times New Roman" panose="02020603050405020304" pitchFamily="18" charset="0"/>
              </a:rPr>
              <a:t>Hard Disk: 100 GB or higher</a:t>
            </a:r>
          </a:p>
        </p:txBody>
      </p:sp>
      <p:sp>
        <p:nvSpPr>
          <p:cNvPr id="9" name="Date Placeholder 3"/>
          <p:cNvSpPr txBox="1"/>
          <p:nvPr/>
        </p:nvSpPr>
        <p:spPr>
          <a:xfrm>
            <a:off x="8077200" y="57260"/>
            <a:ext cx="990600" cy="349934"/>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2020 - 21</a:t>
            </a:r>
          </a:p>
        </p:txBody>
      </p:sp>
      <p:sp>
        <p:nvSpPr>
          <p:cNvPr id="11" name="Title 1">
            <a:extLst>
              <a:ext uri="{FF2B5EF4-FFF2-40B4-BE49-F238E27FC236}">
                <a16:creationId xmlns:a16="http://schemas.microsoft.com/office/drawing/2014/main" id="{DC85129E-0B0B-4C64-B8AF-D549982166EC}"/>
              </a:ext>
            </a:extLst>
          </p:cNvPr>
          <p:cNvSpPr>
            <a:spLocks noGrp="1"/>
          </p:cNvSpPr>
          <p:nvPr>
            <p:ph type="title"/>
          </p:nvPr>
        </p:nvSpPr>
        <p:spPr>
          <a:xfrm>
            <a:off x="457200" y="205978"/>
            <a:ext cx="8229600" cy="857250"/>
          </a:xfrm>
        </p:spPr>
        <p:txBody>
          <a:bodyPr>
            <a:norm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System Specification</a:t>
            </a:r>
          </a:p>
        </p:txBody>
      </p:sp>
      <p:sp>
        <p:nvSpPr>
          <p:cNvPr id="13" name="Footer Placeholder 4">
            <a:extLst>
              <a:ext uri="{FF2B5EF4-FFF2-40B4-BE49-F238E27FC236}">
                <a16:creationId xmlns:a16="http://schemas.microsoft.com/office/drawing/2014/main" id="{D1ABF561-8E91-4704-BDD7-0520E3848081}"/>
              </a:ext>
            </a:extLst>
          </p:cNvPr>
          <p:cNvSpPr>
            <a:spLocks noGrp="1"/>
          </p:cNvSpPr>
          <p:nvPr>
            <p:ph type="ftr" sz="quarter" idx="11"/>
          </p:nvPr>
        </p:nvSpPr>
        <p:spPr>
          <a:xfrm>
            <a:off x="3124200" y="4767264"/>
            <a:ext cx="2895600" cy="273844"/>
          </a:xfrm>
        </p:spPr>
        <p:txBody>
          <a:bodyPr/>
          <a:lstStyle/>
          <a:p>
            <a:pPr algn="r"/>
            <a:r>
              <a:rPr lang="en-US" sz="1400" dirty="0">
                <a:solidFill>
                  <a:schemeClr val="tx2"/>
                </a:solidFill>
              </a:rPr>
              <a:t>Department of CSE, Vemana IT</a:t>
            </a:r>
          </a:p>
        </p:txBody>
      </p:sp>
      <p:sp>
        <p:nvSpPr>
          <p:cNvPr id="10" name="Date Placeholder 3">
            <a:extLst>
              <a:ext uri="{FF2B5EF4-FFF2-40B4-BE49-F238E27FC236}">
                <a16:creationId xmlns:a16="http://schemas.microsoft.com/office/drawing/2014/main" id="{E6885163-434D-45CD-97C7-0ED98D1517AC}"/>
              </a:ext>
            </a:extLst>
          </p:cNvPr>
          <p:cNvSpPr txBox="1"/>
          <p:nvPr/>
        </p:nvSpPr>
        <p:spPr>
          <a:xfrm>
            <a:off x="457200" y="205978"/>
            <a:ext cx="2819400" cy="201216"/>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Network Monitor</a:t>
            </a:r>
          </a:p>
        </p:txBody>
      </p:sp>
      <p:sp>
        <p:nvSpPr>
          <p:cNvPr id="14" name="Date Placeholder 3">
            <a:extLst>
              <a:ext uri="{FF2B5EF4-FFF2-40B4-BE49-F238E27FC236}">
                <a16:creationId xmlns:a16="http://schemas.microsoft.com/office/drawing/2014/main" id="{D257C7DE-82B0-4BFD-ADB2-512C0711F065}"/>
              </a:ext>
            </a:extLst>
          </p:cNvPr>
          <p:cNvSpPr>
            <a:spLocks noGrp="1"/>
          </p:cNvSpPr>
          <p:nvPr>
            <p:ph type="dt" sz="half" idx="10"/>
          </p:nvPr>
        </p:nvSpPr>
        <p:spPr>
          <a:xfrm>
            <a:off x="457200" y="4767264"/>
            <a:ext cx="2133600" cy="273844"/>
          </a:xfrm>
        </p:spPr>
        <p:txBody>
          <a:bodyPr/>
          <a:lstStyle/>
          <a:p>
            <a:r>
              <a:rPr lang="en-US" dirty="0"/>
              <a:t>15/07/2021</a:t>
            </a:r>
          </a:p>
        </p:txBody>
      </p:sp>
      <p:sp>
        <p:nvSpPr>
          <p:cNvPr id="12" name="Footer Placeholder 4">
            <a:extLst>
              <a:ext uri="{FF2B5EF4-FFF2-40B4-BE49-F238E27FC236}">
                <a16:creationId xmlns:a16="http://schemas.microsoft.com/office/drawing/2014/main" id="{0FCAE7D6-4E8F-4930-AF17-B90E0BF188C8}"/>
              </a:ext>
            </a:extLst>
          </p:cNvPr>
          <p:cNvSpPr txBox="1"/>
          <p:nvPr/>
        </p:nvSpPr>
        <p:spPr>
          <a:xfrm>
            <a:off x="8229600" y="4770399"/>
            <a:ext cx="668438" cy="270709"/>
          </a:xfrm>
          <a:prstGeom prst="rect">
            <a:avLst/>
          </a:prstGeom>
        </p:spPr>
        <p:txBody>
          <a:bodyPr vert="horz" lIns="91440" tIns="45720" rIns="91440" bIns="45720" rtlCol="0" anchor="ctr"/>
          <a:lstStyle>
            <a:lvl1pPr marL="0" algn="ctr"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pPr algn="r"/>
            <a:r>
              <a:rPr lang="en-US" sz="1400" dirty="0">
                <a:solidFill>
                  <a:schemeClr val="tx2"/>
                </a:solidFill>
              </a:rPr>
              <a:t>10</a:t>
            </a:r>
          </a:p>
        </p:txBody>
      </p:sp>
      <p:sp>
        <p:nvSpPr>
          <p:cNvPr id="2" name="TextBox 1"/>
          <p:cNvSpPr txBox="1"/>
          <p:nvPr/>
        </p:nvSpPr>
        <p:spPr>
          <a:xfrm>
            <a:off x="4495801" y="1009055"/>
            <a:ext cx="3962400" cy="3588675"/>
          </a:xfrm>
          <a:prstGeom prst="rect">
            <a:avLst/>
          </a:prstGeom>
          <a:noFill/>
        </p:spPr>
        <p:txBody>
          <a:bodyPr wrap="square" rtlCol="0">
            <a:spAutoFit/>
          </a:bodyPr>
          <a:lstStyle/>
          <a:p>
            <a:pPr marR="0" lvl="0">
              <a:lnSpc>
                <a:spcPct val="120000"/>
              </a:lnSpc>
              <a:spcBef>
                <a:spcPts val="0"/>
              </a:spcBef>
              <a:spcAft>
                <a:spcPts val="1200"/>
              </a:spcAft>
            </a:pPr>
            <a:r>
              <a:rPr lang="en-US" b="1" dirty="0">
                <a:solidFill>
                  <a:srgbClr val="231F20"/>
                </a:solidFill>
                <a:latin typeface="Times New Roman" panose="02020603050405020304" pitchFamily="18" charset="0"/>
              </a:rPr>
              <a:t>Software Specifications:</a:t>
            </a:r>
          </a:p>
          <a:p>
            <a:pPr marL="285750" marR="0" lvl="0" indent="-285750">
              <a:lnSpc>
                <a:spcPct val="120000"/>
              </a:lnSpc>
              <a:spcBef>
                <a:spcPts val="0"/>
              </a:spcBef>
              <a:spcAft>
                <a:spcPts val="1200"/>
              </a:spcAft>
              <a:buFont typeface="Arial" panose="020B0604020202020204" pitchFamily="34" charset="0"/>
              <a:buChar char="•"/>
            </a:pPr>
            <a:r>
              <a:rPr lang="en-US" sz="1400" dirty="0">
                <a:solidFill>
                  <a:srgbClr val="231F20"/>
                </a:solidFill>
                <a:latin typeface="Times New Roman" panose="02020603050405020304" pitchFamily="18" charset="0"/>
              </a:rPr>
              <a:t>Operating System: Windows 10/Ubuntu 20.04 LTS</a:t>
            </a:r>
          </a:p>
          <a:p>
            <a:pPr marL="285750" marR="0" lvl="0" indent="-285750">
              <a:lnSpc>
                <a:spcPct val="120000"/>
              </a:lnSpc>
              <a:spcBef>
                <a:spcPts val="0"/>
              </a:spcBef>
              <a:spcAft>
                <a:spcPts val="1200"/>
              </a:spcAft>
              <a:buFont typeface="Arial" panose="020B0604020202020204" pitchFamily="34" charset="0"/>
              <a:buChar char="•"/>
            </a:pPr>
            <a:r>
              <a:rPr lang="en-US" sz="1400" dirty="0">
                <a:solidFill>
                  <a:srgbClr val="231F20"/>
                </a:solidFill>
                <a:latin typeface="Times New Roman" panose="02020603050405020304" pitchFamily="18" charset="0"/>
              </a:rPr>
              <a:t>Architecture: 64-bit OS</a:t>
            </a:r>
          </a:p>
          <a:p>
            <a:pPr marL="285750" marR="0" lvl="0" indent="-285750">
              <a:lnSpc>
                <a:spcPct val="120000"/>
              </a:lnSpc>
              <a:spcBef>
                <a:spcPts val="0"/>
              </a:spcBef>
              <a:spcAft>
                <a:spcPts val="1200"/>
              </a:spcAft>
              <a:buFont typeface="Arial" panose="020B0604020202020204" pitchFamily="34" charset="0"/>
              <a:buChar char="•"/>
            </a:pPr>
            <a:r>
              <a:rPr lang="en-US" sz="1400" dirty="0">
                <a:solidFill>
                  <a:srgbClr val="231F20"/>
                </a:solidFill>
                <a:latin typeface="Times New Roman" panose="02020603050405020304" pitchFamily="18" charset="0"/>
              </a:rPr>
              <a:t>Python 3.8 or higher</a:t>
            </a:r>
          </a:p>
          <a:p>
            <a:pPr marL="285750" marR="0" lvl="0" indent="-285750">
              <a:lnSpc>
                <a:spcPct val="120000"/>
              </a:lnSpc>
              <a:spcBef>
                <a:spcPts val="0"/>
              </a:spcBef>
              <a:spcAft>
                <a:spcPts val="1200"/>
              </a:spcAft>
              <a:buFont typeface="Arial" panose="020B0604020202020204" pitchFamily="34" charset="0"/>
              <a:buChar char="•"/>
            </a:pPr>
            <a:r>
              <a:rPr lang="en-US" sz="1400" dirty="0">
                <a:solidFill>
                  <a:srgbClr val="231F20"/>
                </a:solidFill>
                <a:latin typeface="Times New Roman" panose="02020603050405020304" pitchFamily="18" charset="0"/>
              </a:rPr>
              <a:t>PIP Packages: RegEx,  Django, Pymysql</a:t>
            </a:r>
          </a:p>
          <a:p>
            <a:pPr marL="285750" marR="0" lvl="0" indent="-285750">
              <a:lnSpc>
                <a:spcPct val="120000"/>
              </a:lnSpc>
              <a:spcBef>
                <a:spcPts val="0"/>
              </a:spcBef>
              <a:spcAft>
                <a:spcPts val="1200"/>
              </a:spcAft>
              <a:buFont typeface="Arial" panose="020B0604020202020204" pitchFamily="34" charset="0"/>
              <a:buChar char="•"/>
            </a:pPr>
            <a:r>
              <a:rPr lang="en-US" sz="1400" dirty="0">
                <a:solidFill>
                  <a:srgbClr val="231F20"/>
                </a:solidFill>
                <a:latin typeface="Times New Roman" panose="02020603050405020304" pitchFamily="18" charset="0"/>
              </a:rPr>
              <a:t>Database: sqlite </a:t>
            </a:r>
          </a:p>
          <a:p>
            <a:pPr marL="285750" marR="0" lvl="0" indent="-285750">
              <a:lnSpc>
                <a:spcPct val="120000"/>
              </a:lnSpc>
              <a:spcBef>
                <a:spcPts val="0"/>
              </a:spcBef>
              <a:spcAft>
                <a:spcPts val="1200"/>
              </a:spcAft>
              <a:buFont typeface="Arial" panose="020B0604020202020204" pitchFamily="34" charset="0"/>
              <a:buChar char="•"/>
            </a:pPr>
            <a:r>
              <a:rPr lang="en-US" sz="1400" dirty="0">
                <a:solidFill>
                  <a:srgbClr val="231F20"/>
                </a:solidFill>
                <a:latin typeface="Times New Roman" panose="02020603050405020304" pitchFamily="18" charset="0"/>
              </a:rPr>
              <a:t>Front End: HTML5, CSS3, Bootstrap4</a:t>
            </a:r>
          </a:p>
          <a:p>
            <a:endParaRPr lang="en-US" dirty="0"/>
          </a:p>
        </p:txBody>
      </p:sp>
    </p:spTree>
    <p:extLst>
      <p:ext uri="{BB962C8B-B14F-4D97-AF65-F5344CB8AC3E}">
        <p14:creationId xmlns:p14="http://schemas.microsoft.com/office/powerpoint/2010/main" val="123860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3"/>
          <p:cNvSpPr txBox="1"/>
          <p:nvPr/>
        </p:nvSpPr>
        <p:spPr>
          <a:xfrm>
            <a:off x="8077200" y="57260"/>
            <a:ext cx="990600" cy="349934"/>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2020 - 21</a:t>
            </a:r>
          </a:p>
        </p:txBody>
      </p:sp>
      <p:sp>
        <p:nvSpPr>
          <p:cNvPr id="11" name="Title 1">
            <a:extLst>
              <a:ext uri="{FF2B5EF4-FFF2-40B4-BE49-F238E27FC236}">
                <a16:creationId xmlns:a16="http://schemas.microsoft.com/office/drawing/2014/main" id="{DC85129E-0B0B-4C64-B8AF-D549982166EC}"/>
              </a:ext>
            </a:extLst>
          </p:cNvPr>
          <p:cNvSpPr>
            <a:spLocks noGrp="1"/>
          </p:cNvSpPr>
          <p:nvPr>
            <p:ph type="title"/>
          </p:nvPr>
        </p:nvSpPr>
        <p:spPr>
          <a:xfrm>
            <a:off x="668438" y="-21431"/>
            <a:ext cx="8229600" cy="857250"/>
          </a:xfrm>
        </p:spPr>
        <p:txBody>
          <a:bodyPr>
            <a:normAutofit fontScale="90000"/>
          </a:bodyPr>
          <a:lstStyle/>
          <a:p>
            <a:b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br>
            <a:r>
              <a:rPr lang="en-US" sz="4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Design Methodology </a:t>
            </a:r>
          </a:p>
        </p:txBody>
      </p:sp>
      <p:sp>
        <p:nvSpPr>
          <p:cNvPr id="13" name="Footer Placeholder 4">
            <a:extLst>
              <a:ext uri="{FF2B5EF4-FFF2-40B4-BE49-F238E27FC236}">
                <a16:creationId xmlns:a16="http://schemas.microsoft.com/office/drawing/2014/main" id="{D1ABF561-8E91-4704-BDD7-0520E3848081}"/>
              </a:ext>
            </a:extLst>
          </p:cNvPr>
          <p:cNvSpPr>
            <a:spLocks noGrp="1"/>
          </p:cNvSpPr>
          <p:nvPr>
            <p:ph type="ftr" sz="quarter" idx="11"/>
          </p:nvPr>
        </p:nvSpPr>
        <p:spPr>
          <a:xfrm>
            <a:off x="3124200" y="4767264"/>
            <a:ext cx="2895600" cy="273844"/>
          </a:xfrm>
        </p:spPr>
        <p:txBody>
          <a:bodyPr/>
          <a:lstStyle/>
          <a:p>
            <a:pPr algn="r"/>
            <a:r>
              <a:rPr lang="en-US" sz="1400" dirty="0">
                <a:solidFill>
                  <a:schemeClr val="tx2"/>
                </a:solidFill>
              </a:rPr>
              <a:t>Department of CSE, Vemana IT</a:t>
            </a:r>
          </a:p>
        </p:txBody>
      </p:sp>
      <p:sp>
        <p:nvSpPr>
          <p:cNvPr id="10" name="Date Placeholder 3">
            <a:extLst>
              <a:ext uri="{FF2B5EF4-FFF2-40B4-BE49-F238E27FC236}">
                <a16:creationId xmlns:a16="http://schemas.microsoft.com/office/drawing/2014/main" id="{E6885163-434D-45CD-97C7-0ED98D1517AC}"/>
              </a:ext>
            </a:extLst>
          </p:cNvPr>
          <p:cNvSpPr txBox="1"/>
          <p:nvPr/>
        </p:nvSpPr>
        <p:spPr>
          <a:xfrm>
            <a:off x="457200" y="173285"/>
            <a:ext cx="2819400" cy="273844"/>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Network Monitor</a:t>
            </a:r>
          </a:p>
        </p:txBody>
      </p:sp>
      <p:sp>
        <p:nvSpPr>
          <p:cNvPr id="14" name="Date Placeholder 3">
            <a:extLst>
              <a:ext uri="{FF2B5EF4-FFF2-40B4-BE49-F238E27FC236}">
                <a16:creationId xmlns:a16="http://schemas.microsoft.com/office/drawing/2014/main" id="{D257C7DE-82B0-4BFD-ADB2-512C0711F065}"/>
              </a:ext>
            </a:extLst>
          </p:cNvPr>
          <p:cNvSpPr>
            <a:spLocks noGrp="1"/>
          </p:cNvSpPr>
          <p:nvPr>
            <p:ph type="dt" sz="half" idx="10"/>
          </p:nvPr>
        </p:nvSpPr>
        <p:spPr>
          <a:xfrm>
            <a:off x="457200" y="4767264"/>
            <a:ext cx="2133600" cy="273844"/>
          </a:xfrm>
        </p:spPr>
        <p:txBody>
          <a:bodyPr/>
          <a:lstStyle/>
          <a:p>
            <a:r>
              <a:rPr lang="en-US" dirty="0"/>
              <a:t>15/07/2021</a:t>
            </a:r>
          </a:p>
        </p:txBody>
      </p:sp>
      <p:sp>
        <p:nvSpPr>
          <p:cNvPr id="12" name="Footer Placeholder 4">
            <a:extLst>
              <a:ext uri="{FF2B5EF4-FFF2-40B4-BE49-F238E27FC236}">
                <a16:creationId xmlns:a16="http://schemas.microsoft.com/office/drawing/2014/main" id="{31E83F52-633D-40A0-9A97-2F9A100137AD}"/>
              </a:ext>
            </a:extLst>
          </p:cNvPr>
          <p:cNvSpPr txBox="1"/>
          <p:nvPr/>
        </p:nvSpPr>
        <p:spPr>
          <a:xfrm>
            <a:off x="8229600" y="4770399"/>
            <a:ext cx="668438" cy="270709"/>
          </a:xfrm>
          <a:prstGeom prst="rect">
            <a:avLst/>
          </a:prstGeom>
        </p:spPr>
        <p:txBody>
          <a:bodyPr vert="horz" lIns="91440" tIns="45720" rIns="91440" bIns="45720" rtlCol="0" anchor="ctr"/>
          <a:lstStyle>
            <a:lvl1pPr marL="0" algn="ctr"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pPr algn="r"/>
            <a:r>
              <a:rPr lang="en-US" sz="1400" dirty="0">
                <a:solidFill>
                  <a:schemeClr val="tx2"/>
                </a:solidFill>
              </a:rPr>
              <a:t>11</a:t>
            </a:r>
          </a:p>
        </p:txBody>
      </p:sp>
      <p:sp>
        <p:nvSpPr>
          <p:cNvPr id="3" name="Content Placeholder 2">
            <a:extLst>
              <a:ext uri="{FF2B5EF4-FFF2-40B4-BE49-F238E27FC236}">
                <a16:creationId xmlns:a16="http://schemas.microsoft.com/office/drawing/2014/main" id="{536D94CF-779F-9D43-B16D-4D59DAD76FFA}"/>
              </a:ext>
            </a:extLst>
          </p:cNvPr>
          <p:cNvSpPr>
            <a:spLocks noGrp="1"/>
          </p:cNvSpPr>
          <p:nvPr>
            <p:ph idx="1"/>
          </p:nvPr>
        </p:nvSpPr>
        <p:spPr>
          <a:xfrm>
            <a:off x="668438" y="835819"/>
            <a:ext cx="8073579" cy="3810000"/>
          </a:xfrm>
        </p:spPr>
        <p:txBody>
          <a:bodyPr lIns="90000">
            <a:noAutofit/>
          </a:bodyPr>
          <a:lstStyle/>
          <a:p>
            <a:pPr marL="0" indent="0" algn="just">
              <a:lnSpc>
                <a:spcPct val="150000"/>
              </a:lnSpc>
              <a:buNone/>
            </a:pPr>
            <a:endParaRPr lang="en-US" sz="1400" dirty="0">
              <a:latin typeface="Times New Roman" panose="02020603050405020304" pitchFamily="18" charset="0"/>
              <a:cs typeface="Times New Roman" panose="02020603050405020304" pitchFamily="18" charset="0"/>
            </a:endParaRPr>
          </a:p>
          <a:p>
            <a:pPr marL="0" indent="0" algn="just">
              <a:lnSpc>
                <a:spcPct val="150000"/>
              </a:lnSpc>
              <a:buNone/>
            </a:pPr>
            <a:r>
              <a:rPr lang="en-US" sz="1400" dirty="0">
                <a:latin typeface="Times New Roman" panose="02020603050405020304" pitchFamily="18" charset="0"/>
                <a:cs typeface="Times New Roman" panose="02020603050405020304" pitchFamily="18" charset="0"/>
              </a:rPr>
              <a:t>Methodology describes various protocols used to complete the project:</a:t>
            </a:r>
          </a:p>
          <a:p>
            <a:pPr algn="just">
              <a:lnSpc>
                <a:spcPct val="150000"/>
              </a:lnSpc>
            </a:pPr>
            <a:r>
              <a:rPr lang="en-US" sz="1400" b="1" dirty="0">
                <a:latin typeface="Times New Roman" panose="02020603050405020304" pitchFamily="18" charset="0"/>
                <a:cs typeface="Times New Roman" panose="02020603050405020304" pitchFamily="18" charset="0"/>
              </a:rPr>
              <a:t>ICMP:</a:t>
            </a:r>
            <a:r>
              <a:rPr lang="en-US" sz="1400" dirty="0">
                <a:latin typeface="Times New Roman" panose="02020603050405020304" pitchFamily="18" charset="0"/>
                <a:cs typeface="Times New Roman" panose="02020603050405020304" pitchFamily="18" charset="0"/>
              </a:rPr>
              <a:t> Ping is a basic Internet program that uses ICMP and allows a user to verify that a particular IP address exists and can accept requests. Ping is used diagnostically to ensure that a host computer the user is trying to reach is actually operating. Ping works by sending an Internet Control Message Protocol  Echo Request to a specified interface on the network and waiting for a reply. </a:t>
            </a:r>
          </a:p>
          <a:p>
            <a:pPr algn="just">
              <a:lnSpc>
                <a:spcPct val="150000"/>
              </a:lnSpc>
            </a:pPr>
            <a:r>
              <a:rPr lang="en-IN" sz="1400" b="1" dirty="0">
                <a:latin typeface="Times New Roman" panose="02020603050405020304" pitchFamily="18" charset="0"/>
                <a:cs typeface="Times New Roman" panose="02020603050405020304" pitchFamily="18" charset="0"/>
              </a:rPr>
              <a:t>SMTP</a:t>
            </a:r>
            <a:r>
              <a:rPr lang="en-IN" sz="1400" dirty="0">
                <a:latin typeface="Times New Roman" panose="02020603050405020304" pitchFamily="18" charset="0"/>
                <a:cs typeface="Times New Roman" panose="02020603050405020304" pitchFamily="18" charset="0"/>
              </a:rPr>
              <a:t> stands for Simple Mail Transfer Protocol. SMTP is a set of communication guidelines that allow software to transmit an electronic mail over the internet is called Simple Mail Transfer Protocol. It is a program used for sending messages to other computer users based on e-mail addresses.</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480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3E2645F-D39C-684D-A4D3-33B99AA18CEB}"/>
              </a:ext>
            </a:extLst>
          </p:cNvPr>
          <p:cNvSpPr>
            <a:spLocks noGrp="1"/>
          </p:cNvSpPr>
          <p:nvPr>
            <p:ph type="ftr" sz="quarter" idx="11"/>
          </p:nvPr>
        </p:nvSpPr>
        <p:spPr>
          <a:xfrm>
            <a:off x="3124200" y="4687137"/>
            <a:ext cx="2895600" cy="353971"/>
          </a:xfrm>
        </p:spPr>
        <p:txBody>
          <a:bodyPr/>
          <a:lstStyle/>
          <a:p>
            <a:endParaRPr lang="en-US" dirty="0">
              <a:solidFill>
                <a:schemeClr val="tx2"/>
              </a:solidFill>
            </a:endParaRPr>
          </a:p>
          <a:p>
            <a:r>
              <a:rPr lang="en-US" sz="1400" dirty="0">
                <a:solidFill>
                  <a:schemeClr val="tx2"/>
                </a:solidFill>
              </a:rPr>
              <a:t>Department of CSE, Vemana IT</a:t>
            </a:r>
          </a:p>
          <a:p>
            <a:endParaRPr lang="en-US" dirty="0"/>
          </a:p>
        </p:txBody>
      </p:sp>
      <p:sp>
        <p:nvSpPr>
          <p:cNvPr id="4" name="Rectangle 3">
            <a:extLst>
              <a:ext uri="{FF2B5EF4-FFF2-40B4-BE49-F238E27FC236}">
                <a16:creationId xmlns:a16="http://schemas.microsoft.com/office/drawing/2014/main" id="{A5220054-12F5-6E43-916B-316A93118458}"/>
              </a:ext>
            </a:extLst>
          </p:cNvPr>
          <p:cNvSpPr/>
          <p:nvPr/>
        </p:nvSpPr>
        <p:spPr>
          <a:xfrm>
            <a:off x="914400" y="514350"/>
            <a:ext cx="7467600" cy="2638928"/>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ARP:</a:t>
            </a:r>
            <a:r>
              <a:rPr lang="en-US" sz="1400" dirty="0">
                <a:latin typeface="Times New Roman" panose="02020603050405020304" pitchFamily="18" charset="0"/>
                <a:cs typeface="Times New Roman" panose="02020603050405020304" pitchFamily="18" charset="0"/>
              </a:rPr>
              <a:t> The Address Resolution Protocol (ARP) is a communication protocol used for discovering the link layer address, such as a MAC address, associated with a given internet layer address, typically an IPv4 address. The Address Resolution Protocol uses a simple message format containing one address resolution request or response. The message header specifies the types of network in use at each layer as well as the size of addresses of each. </a:t>
            </a:r>
          </a:p>
          <a:p>
            <a:pPr marL="285750" indent="-285750" algn="just">
              <a:lnSpc>
                <a:spcPct val="150000"/>
              </a:lnSpc>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LLDP:</a:t>
            </a:r>
            <a:r>
              <a:rPr lang="en-US" sz="1400" dirty="0">
                <a:latin typeface="Times New Roman" panose="02020603050405020304" pitchFamily="18" charset="0"/>
                <a:cs typeface="Times New Roman" panose="02020603050405020304" pitchFamily="18" charset="0"/>
              </a:rPr>
              <a:t> The Link Layer Discovery Protocol (LLDP) is a vendor-neutral link layer protocol used by network devices for advertising their identity, capabilities, Receive packet, transmit packet and neighbors on a local area network based on IEEE 802 technology, principally wired Ethernet. </a:t>
            </a:r>
          </a:p>
        </p:txBody>
      </p:sp>
      <p:sp>
        <p:nvSpPr>
          <p:cNvPr id="8" name="Rectangle 7">
            <a:extLst>
              <a:ext uri="{FF2B5EF4-FFF2-40B4-BE49-F238E27FC236}">
                <a16:creationId xmlns:a16="http://schemas.microsoft.com/office/drawing/2014/main" id="{A16780A7-9293-AC47-83CC-A7F11E728108}"/>
              </a:ext>
            </a:extLst>
          </p:cNvPr>
          <p:cNvSpPr/>
          <p:nvPr/>
        </p:nvSpPr>
        <p:spPr>
          <a:xfrm>
            <a:off x="228600" y="4687137"/>
            <a:ext cx="931665" cy="276999"/>
          </a:xfrm>
          <a:prstGeom prst="rect">
            <a:avLst/>
          </a:prstGeom>
        </p:spPr>
        <p:txBody>
          <a:bodyPr wrap="none">
            <a:spAutoFit/>
          </a:bodyPr>
          <a:lstStyle/>
          <a:p>
            <a:r>
              <a:rPr lang="en-US" sz="1200" dirty="0">
                <a:solidFill>
                  <a:schemeClr val="tx1">
                    <a:tint val="75000"/>
                  </a:schemeClr>
                </a:solidFill>
              </a:rPr>
              <a:t>15/07/2021</a:t>
            </a:r>
          </a:p>
        </p:txBody>
      </p:sp>
      <p:sp>
        <p:nvSpPr>
          <p:cNvPr id="10" name="Rectangle 9">
            <a:extLst>
              <a:ext uri="{FF2B5EF4-FFF2-40B4-BE49-F238E27FC236}">
                <a16:creationId xmlns:a16="http://schemas.microsoft.com/office/drawing/2014/main" id="{9979A5C0-0022-9241-A482-BDE24CDFB72D}"/>
              </a:ext>
            </a:extLst>
          </p:cNvPr>
          <p:cNvSpPr/>
          <p:nvPr/>
        </p:nvSpPr>
        <p:spPr>
          <a:xfrm>
            <a:off x="8777028" y="4704313"/>
            <a:ext cx="341760" cy="276999"/>
          </a:xfrm>
          <a:prstGeom prst="rect">
            <a:avLst/>
          </a:prstGeom>
        </p:spPr>
        <p:txBody>
          <a:bodyPr wrap="none">
            <a:spAutoFit/>
          </a:bodyPr>
          <a:lstStyle/>
          <a:p>
            <a:pPr algn="r"/>
            <a:r>
              <a:rPr lang="en-US" sz="1200" dirty="0">
                <a:solidFill>
                  <a:schemeClr val="tx2"/>
                </a:solidFill>
              </a:rPr>
              <a:t>12</a:t>
            </a:r>
          </a:p>
        </p:txBody>
      </p:sp>
      <p:sp>
        <p:nvSpPr>
          <p:cNvPr id="11" name="Rectangle 10">
            <a:extLst>
              <a:ext uri="{FF2B5EF4-FFF2-40B4-BE49-F238E27FC236}">
                <a16:creationId xmlns:a16="http://schemas.microsoft.com/office/drawing/2014/main" id="{8BF8A3C5-13C9-074B-A253-7BCD7EBD0943}"/>
              </a:ext>
            </a:extLst>
          </p:cNvPr>
          <p:cNvSpPr/>
          <p:nvPr/>
        </p:nvSpPr>
        <p:spPr>
          <a:xfrm>
            <a:off x="152400" y="145018"/>
            <a:ext cx="1291829" cy="369332"/>
          </a:xfrm>
          <a:prstGeom prst="rect">
            <a:avLst/>
          </a:prstGeom>
        </p:spPr>
        <p:txBody>
          <a:bodyPr wrap="none">
            <a:spAutoFit/>
          </a:bodyPr>
          <a:lstStyle/>
          <a:p>
            <a:r>
              <a:rPr lang="en-US" sz="1200" dirty="0">
                <a:solidFill>
                  <a:schemeClr val="tx1">
                    <a:tint val="75000"/>
                  </a:schemeClr>
                </a:solidFill>
              </a:rPr>
              <a:t>Network</a:t>
            </a:r>
            <a:r>
              <a:rPr lang="en-US" dirty="0">
                <a:solidFill>
                  <a:schemeClr val="bg1">
                    <a:lumMod val="95000"/>
                  </a:schemeClr>
                </a:solidFill>
              </a:rPr>
              <a:t> </a:t>
            </a:r>
            <a:r>
              <a:rPr lang="en-US" sz="1200" dirty="0">
                <a:solidFill>
                  <a:schemeClr val="tx1">
                    <a:tint val="75000"/>
                  </a:schemeClr>
                </a:solidFill>
              </a:rPr>
              <a:t>Monitor</a:t>
            </a:r>
          </a:p>
        </p:txBody>
      </p:sp>
      <p:sp>
        <p:nvSpPr>
          <p:cNvPr id="12" name="Rectangle 11">
            <a:extLst>
              <a:ext uri="{FF2B5EF4-FFF2-40B4-BE49-F238E27FC236}">
                <a16:creationId xmlns:a16="http://schemas.microsoft.com/office/drawing/2014/main" id="{B7851A71-4989-7742-8D88-B1578ECFF6EA}"/>
              </a:ext>
            </a:extLst>
          </p:cNvPr>
          <p:cNvSpPr/>
          <p:nvPr/>
        </p:nvSpPr>
        <p:spPr>
          <a:xfrm>
            <a:off x="7847291" y="119722"/>
            <a:ext cx="772969" cy="276999"/>
          </a:xfrm>
          <a:prstGeom prst="rect">
            <a:avLst/>
          </a:prstGeom>
        </p:spPr>
        <p:txBody>
          <a:bodyPr wrap="none">
            <a:spAutoFit/>
          </a:bodyPr>
          <a:lstStyle/>
          <a:p>
            <a:r>
              <a:rPr lang="en-US" sz="1200" dirty="0">
                <a:solidFill>
                  <a:schemeClr val="tx1">
                    <a:tint val="75000"/>
                  </a:schemeClr>
                </a:solidFill>
              </a:rPr>
              <a:t>2020 - 21</a:t>
            </a:r>
          </a:p>
        </p:txBody>
      </p:sp>
    </p:spTree>
    <p:extLst>
      <p:ext uri="{BB962C8B-B14F-4D97-AF65-F5344CB8AC3E}">
        <p14:creationId xmlns:p14="http://schemas.microsoft.com/office/powerpoint/2010/main" val="411962507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44068"/>
            <a:ext cx="7696200" cy="3661282"/>
          </a:xfrm>
        </p:spPr>
        <p:txBody>
          <a:bodyPr>
            <a:noAutofit/>
          </a:bodyPr>
          <a:lstStyle/>
          <a:p>
            <a:pPr marL="0" lvl="0" indent="0" algn="just">
              <a:lnSpc>
                <a:spcPct val="150000"/>
              </a:lnSpc>
              <a:buNone/>
            </a:pPr>
            <a:endParaRPr lang="en-US" sz="1400" dirty="0">
              <a:latin typeface="Times New Roman" panose="02020603050405020304" pitchFamily="18" charset="0"/>
              <a:cs typeface="Times New Roman" panose="02020603050405020304" pitchFamily="18" charset="0"/>
            </a:endParaRPr>
          </a:p>
          <a:p>
            <a:pPr algn="just">
              <a:lnSpc>
                <a:spcPct val="150000"/>
              </a:lnSpc>
            </a:pPr>
            <a:endParaRPr lang="en-US" sz="1400" b="1" dirty="0">
              <a:latin typeface="Times New Roman" panose="02020603050405020304" pitchFamily="18" charset="0"/>
              <a:cs typeface="Times New Roman" panose="02020603050405020304" pitchFamily="18" charset="0"/>
            </a:endParaRPr>
          </a:p>
          <a:p>
            <a:pPr marL="0" lvl="0" indent="0" algn="just">
              <a:lnSpc>
                <a:spcPct val="150000"/>
              </a:lnSpc>
              <a:buNone/>
            </a:pPr>
            <a:endParaRPr lang="en-US" sz="1400" dirty="0">
              <a:latin typeface="Times New Roman" panose="02020603050405020304" pitchFamily="18" charset="0"/>
              <a:cs typeface="Times New Roman" panose="02020603050405020304" pitchFamily="18" charset="0"/>
            </a:endParaRPr>
          </a:p>
        </p:txBody>
      </p:sp>
      <p:sp>
        <p:nvSpPr>
          <p:cNvPr id="9" name="Date Placeholder 3"/>
          <p:cNvSpPr txBox="1"/>
          <p:nvPr/>
        </p:nvSpPr>
        <p:spPr>
          <a:xfrm>
            <a:off x="8077200" y="57260"/>
            <a:ext cx="990600" cy="349934"/>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2020 - 21</a:t>
            </a:r>
          </a:p>
        </p:txBody>
      </p:sp>
      <p:sp>
        <p:nvSpPr>
          <p:cNvPr id="11" name="Title 1">
            <a:extLst>
              <a:ext uri="{FF2B5EF4-FFF2-40B4-BE49-F238E27FC236}">
                <a16:creationId xmlns:a16="http://schemas.microsoft.com/office/drawing/2014/main" id="{DC85129E-0B0B-4C64-B8AF-D549982166EC}"/>
              </a:ext>
            </a:extLst>
          </p:cNvPr>
          <p:cNvSpPr>
            <a:spLocks noGrp="1"/>
          </p:cNvSpPr>
          <p:nvPr>
            <p:ph type="title"/>
          </p:nvPr>
        </p:nvSpPr>
        <p:spPr>
          <a:xfrm>
            <a:off x="457200" y="205978"/>
            <a:ext cx="8077200" cy="689372"/>
          </a:xfrm>
        </p:spPr>
        <p:txBody>
          <a:bodyPr>
            <a:normAutofit fontScale="90000"/>
          </a:bodyPr>
          <a:lstStyle/>
          <a:p>
            <a:r>
              <a:rPr lang="en-US" sz="4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Module Description</a:t>
            </a:r>
          </a:p>
        </p:txBody>
      </p:sp>
      <p:sp>
        <p:nvSpPr>
          <p:cNvPr id="13" name="Footer Placeholder 4">
            <a:extLst>
              <a:ext uri="{FF2B5EF4-FFF2-40B4-BE49-F238E27FC236}">
                <a16:creationId xmlns:a16="http://schemas.microsoft.com/office/drawing/2014/main" id="{D1ABF561-8E91-4704-BDD7-0520E3848081}"/>
              </a:ext>
            </a:extLst>
          </p:cNvPr>
          <p:cNvSpPr>
            <a:spLocks noGrp="1"/>
          </p:cNvSpPr>
          <p:nvPr>
            <p:ph type="ftr" sz="quarter" idx="11"/>
          </p:nvPr>
        </p:nvSpPr>
        <p:spPr>
          <a:xfrm>
            <a:off x="3124200" y="4767264"/>
            <a:ext cx="2895600" cy="273844"/>
          </a:xfrm>
        </p:spPr>
        <p:txBody>
          <a:bodyPr/>
          <a:lstStyle/>
          <a:p>
            <a:pPr algn="r"/>
            <a:r>
              <a:rPr lang="en-US" sz="1400" dirty="0">
                <a:solidFill>
                  <a:schemeClr val="tx2"/>
                </a:solidFill>
              </a:rPr>
              <a:t>Department of CSE, Vemana IT</a:t>
            </a:r>
          </a:p>
        </p:txBody>
      </p:sp>
      <p:sp>
        <p:nvSpPr>
          <p:cNvPr id="10" name="Date Placeholder 3">
            <a:extLst>
              <a:ext uri="{FF2B5EF4-FFF2-40B4-BE49-F238E27FC236}">
                <a16:creationId xmlns:a16="http://schemas.microsoft.com/office/drawing/2014/main" id="{E6885163-434D-45CD-97C7-0ED98D1517AC}"/>
              </a:ext>
            </a:extLst>
          </p:cNvPr>
          <p:cNvSpPr txBox="1"/>
          <p:nvPr/>
        </p:nvSpPr>
        <p:spPr>
          <a:xfrm>
            <a:off x="457200" y="205978"/>
            <a:ext cx="2819400" cy="201216"/>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Network Monitor</a:t>
            </a:r>
          </a:p>
        </p:txBody>
      </p:sp>
      <p:sp>
        <p:nvSpPr>
          <p:cNvPr id="14" name="Date Placeholder 3">
            <a:extLst>
              <a:ext uri="{FF2B5EF4-FFF2-40B4-BE49-F238E27FC236}">
                <a16:creationId xmlns:a16="http://schemas.microsoft.com/office/drawing/2014/main" id="{D257C7DE-82B0-4BFD-ADB2-512C0711F065}"/>
              </a:ext>
            </a:extLst>
          </p:cNvPr>
          <p:cNvSpPr>
            <a:spLocks noGrp="1"/>
          </p:cNvSpPr>
          <p:nvPr>
            <p:ph type="dt" sz="half" idx="10"/>
          </p:nvPr>
        </p:nvSpPr>
        <p:spPr>
          <a:xfrm>
            <a:off x="457200" y="4767264"/>
            <a:ext cx="2133600" cy="273844"/>
          </a:xfrm>
        </p:spPr>
        <p:txBody>
          <a:bodyPr/>
          <a:lstStyle/>
          <a:p>
            <a:r>
              <a:rPr lang="en-US" dirty="0"/>
              <a:t>15/07/2021</a:t>
            </a:r>
          </a:p>
        </p:txBody>
      </p:sp>
      <p:sp>
        <p:nvSpPr>
          <p:cNvPr id="12" name="Footer Placeholder 4">
            <a:extLst>
              <a:ext uri="{FF2B5EF4-FFF2-40B4-BE49-F238E27FC236}">
                <a16:creationId xmlns:a16="http://schemas.microsoft.com/office/drawing/2014/main" id="{C9907D7F-A4E4-4317-AB7D-33136CEA3BBC}"/>
              </a:ext>
            </a:extLst>
          </p:cNvPr>
          <p:cNvSpPr txBox="1"/>
          <p:nvPr/>
        </p:nvSpPr>
        <p:spPr>
          <a:xfrm>
            <a:off x="8229600" y="4770399"/>
            <a:ext cx="668438" cy="270709"/>
          </a:xfrm>
          <a:prstGeom prst="rect">
            <a:avLst/>
          </a:prstGeom>
        </p:spPr>
        <p:txBody>
          <a:bodyPr vert="horz" lIns="91440" tIns="45720" rIns="91440" bIns="45720" rtlCol="0" anchor="ctr"/>
          <a:lstStyle>
            <a:lvl1pPr marL="0" algn="ctr"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pPr algn="r"/>
            <a:r>
              <a:rPr lang="en-US" sz="1400" dirty="0">
                <a:solidFill>
                  <a:schemeClr val="tx2"/>
                </a:solidFill>
              </a:rPr>
              <a:t>13</a:t>
            </a:r>
          </a:p>
        </p:txBody>
      </p:sp>
      <p:pic>
        <p:nvPicPr>
          <p:cNvPr id="15" name="image6.jpeg">
            <a:extLst>
              <a:ext uri="{FF2B5EF4-FFF2-40B4-BE49-F238E27FC236}">
                <a16:creationId xmlns:a16="http://schemas.microsoft.com/office/drawing/2014/main" id="{C8573DD7-C199-324E-9E5E-370E5B4E05A5}"/>
              </a:ext>
            </a:extLst>
          </p:cNvPr>
          <p:cNvPicPr/>
          <p:nvPr/>
        </p:nvPicPr>
        <p:blipFill>
          <a:blip r:embed="rId3" cstate="print"/>
          <a:stretch>
            <a:fillRect/>
          </a:stretch>
        </p:blipFill>
        <p:spPr>
          <a:xfrm>
            <a:off x="1381442" y="1067690"/>
            <a:ext cx="6228715" cy="2771140"/>
          </a:xfrm>
          <a:prstGeom prst="rect">
            <a:avLst/>
          </a:prstGeom>
        </p:spPr>
      </p:pic>
      <p:sp>
        <p:nvSpPr>
          <p:cNvPr id="16" name="Rectangle 15">
            <a:extLst>
              <a:ext uri="{FF2B5EF4-FFF2-40B4-BE49-F238E27FC236}">
                <a16:creationId xmlns:a16="http://schemas.microsoft.com/office/drawing/2014/main" id="{FC273105-88CC-F342-B042-EE6F6886C513}"/>
              </a:ext>
            </a:extLst>
          </p:cNvPr>
          <p:cNvSpPr/>
          <p:nvPr/>
        </p:nvSpPr>
        <p:spPr>
          <a:xfrm>
            <a:off x="3352800" y="3860969"/>
            <a:ext cx="2811732" cy="369332"/>
          </a:xfrm>
          <a:prstGeom prst="rect">
            <a:avLst/>
          </a:prstGeom>
        </p:spPr>
        <p:txBody>
          <a:bodyPr wrap="none">
            <a:spAutoFit/>
          </a:bodyPr>
          <a:lstStyle/>
          <a:p>
            <a:r>
              <a:rPr lang="en-US" b="1" dirty="0">
                <a:solidFill>
                  <a:srgbClr val="221F1F"/>
                </a:solidFill>
                <a:latin typeface="Times New Roman" panose="02020603050405020304" pitchFamily="18" charset="0"/>
                <a:ea typeface="Times New Roman" panose="02020603050405020304" pitchFamily="18" charset="0"/>
                <a:cs typeface="Times New Roman" panose="02020603050405020304" pitchFamily="18" charset="0"/>
              </a:rPr>
              <a:t>Fig1 :System Architecture</a:t>
            </a:r>
            <a:r>
              <a:rPr lang="en-IN" b="1" dirty="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7926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15/07/2021</a:t>
            </a:r>
          </a:p>
        </p:txBody>
      </p:sp>
      <p:sp>
        <p:nvSpPr>
          <p:cNvPr id="3" name="Footer Placeholder 2"/>
          <p:cNvSpPr>
            <a:spLocks noGrp="1"/>
          </p:cNvSpPr>
          <p:nvPr>
            <p:ph type="ftr" sz="quarter" idx="11"/>
          </p:nvPr>
        </p:nvSpPr>
        <p:spPr/>
        <p:txBody>
          <a:bodyPr/>
          <a:lstStyle/>
          <a:p>
            <a:pPr algn="r"/>
            <a:r>
              <a:rPr lang="en-US" sz="1400" dirty="0">
                <a:solidFill>
                  <a:schemeClr val="tx2"/>
                </a:solidFill>
              </a:rPr>
              <a:t>Department of CSE, Vemana IT</a:t>
            </a:r>
          </a:p>
        </p:txBody>
      </p:sp>
      <p:sp>
        <p:nvSpPr>
          <p:cNvPr id="7" name="Footer Placeholder 4"/>
          <p:cNvSpPr txBox="1"/>
          <p:nvPr/>
        </p:nvSpPr>
        <p:spPr>
          <a:xfrm>
            <a:off x="8610600" y="4711603"/>
            <a:ext cx="381000" cy="329505"/>
          </a:xfrm>
          <a:prstGeom prst="rect">
            <a:avLst/>
          </a:prstGeom>
        </p:spPr>
        <p:txBody>
          <a:bodyPr vert="horz" lIns="91440" tIns="45720" rIns="91440" bIns="45720" rtlCol="0" anchor="ctr"/>
          <a:lstStyle>
            <a:lvl1pPr marL="0" algn="ctr"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pPr algn="r"/>
            <a:r>
              <a:rPr lang="en-US" sz="1400" dirty="0">
                <a:solidFill>
                  <a:schemeClr val="tx2"/>
                </a:solidFill>
              </a:rPr>
              <a:t>14</a:t>
            </a:r>
          </a:p>
        </p:txBody>
      </p:sp>
      <p:sp>
        <p:nvSpPr>
          <p:cNvPr id="8" name="Date Placeholder 3"/>
          <p:cNvSpPr txBox="1"/>
          <p:nvPr/>
        </p:nvSpPr>
        <p:spPr>
          <a:xfrm>
            <a:off x="8077200" y="57260"/>
            <a:ext cx="990600" cy="349934"/>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2020 - 21</a:t>
            </a:r>
          </a:p>
        </p:txBody>
      </p:sp>
      <p:sp>
        <p:nvSpPr>
          <p:cNvPr id="9" name="Date Placeholder 3">
            <a:extLst>
              <a:ext uri="{FF2B5EF4-FFF2-40B4-BE49-F238E27FC236}">
                <a16:creationId xmlns:a16="http://schemas.microsoft.com/office/drawing/2014/main" id="{E6885163-434D-45CD-97C7-0ED98D1517AC}"/>
              </a:ext>
            </a:extLst>
          </p:cNvPr>
          <p:cNvSpPr txBox="1"/>
          <p:nvPr/>
        </p:nvSpPr>
        <p:spPr>
          <a:xfrm>
            <a:off x="457200" y="205978"/>
            <a:ext cx="2819400" cy="201216"/>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Network Monitor</a:t>
            </a:r>
          </a:p>
        </p:txBody>
      </p:sp>
      <p:pic>
        <p:nvPicPr>
          <p:cNvPr id="10" name="image5.png">
            <a:extLst>
              <a:ext uri="{FF2B5EF4-FFF2-40B4-BE49-F238E27FC236}">
                <a16:creationId xmlns:a16="http://schemas.microsoft.com/office/drawing/2014/main" id="{32ADA091-9DF1-0045-8CE2-6B6072D86623}"/>
              </a:ext>
            </a:extLst>
          </p:cNvPr>
          <p:cNvPicPr/>
          <p:nvPr/>
        </p:nvPicPr>
        <p:blipFill>
          <a:blip r:embed="rId2" cstate="print"/>
          <a:stretch>
            <a:fillRect/>
          </a:stretch>
        </p:blipFill>
        <p:spPr>
          <a:xfrm>
            <a:off x="1524000" y="742950"/>
            <a:ext cx="6172200" cy="3106819"/>
          </a:xfrm>
          <a:prstGeom prst="rect">
            <a:avLst/>
          </a:prstGeom>
        </p:spPr>
      </p:pic>
      <p:sp>
        <p:nvSpPr>
          <p:cNvPr id="5" name="TextBox 4">
            <a:extLst>
              <a:ext uri="{FF2B5EF4-FFF2-40B4-BE49-F238E27FC236}">
                <a16:creationId xmlns:a16="http://schemas.microsoft.com/office/drawing/2014/main" id="{297C50F3-FE9C-984A-9849-FA073284ACE5}"/>
              </a:ext>
            </a:extLst>
          </p:cNvPr>
          <p:cNvSpPr txBox="1"/>
          <p:nvPr/>
        </p:nvSpPr>
        <p:spPr>
          <a:xfrm>
            <a:off x="3505200" y="3497818"/>
            <a:ext cx="2646878" cy="646331"/>
          </a:xfrm>
          <a:prstGeom prst="rect">
            <a:avLst/>
          </a:prstGeom>
          <a:noFill/>
        </p:spPr>
        <p:txBody>
          <a:bodyPr wrap="none" rtlCol="0">
            <a:spAutoFit/>
          </a:bodyPr>
          <a:lstStyle/>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Fig2:Data Flow Diagram</a:t>
            </a:r>
          </a:p>
        </p:txBody>
      </p:sp>
    </p:spTree>
    <p:extLst>
      <p:ext uri="{BB962C8B-B14F-4D97-AF65-F5344CB8AC3E}">
        <p14:creationId xmlns:p14="http://schemas.microsoft.com/office/powerpoint/2010/main" val="4259420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15/07/2021</a:t>
            </a:r>
          </a:p>
        </p:txBody>
      </p:sp>
      <p:sp>
        <p:nvSpPr>
          <p:cNvPr id="3" name="Footer Placeholder 2"/>
          <p:cNvSpPr>
            <a:spLocks noGrp="1"/>
          </p:cNvSpPr>
          <p:nvPr>
            <p:ph type="ftr" sz="quarter" idx="11"/>
          </p:nvPr>
        </p:nvSpPr>
        <p:spPr/>
        <p:txBody>
          <a:bodyPr/>
          <a:lstStyle/>
          <a:p>
            <a:pPr algn="r"/>
            <a:r>
              <a:rPr lang="en-US" sz="1400" dirty="0">
                <a:solidFill>
                  <a:schemeClr val="tx2"/>
                </a:solidFill>
              </a:rPr>
              <a:t>Department of CSE, Vemana IT</a:t>
            </a:r>
          </a:p>
        </p:txBody>
      </p:sp>
      <p:sp>
        <p:nvSpPr>
          <p:cNvPr id="7" name="Footer Placeholder 4"/>
          <p:cNvSpPr txBox="1"/>
          <p:nvPr/>
        </p:nvSpPr>
        <p:spPr>
          <a:xfrm>
            <a:off x="8610600" y="4711603"/>
            <a:ext cx="381000" cy="329505"/>
          </a:xfrm>
          <a:prstGeom prst="rect">
            <a:avLst/>
          </a:prstGeom>
        </p:spPr>
        <p:txBody>
          <a:bodyPr vert="horz" lIns="91440" tIns="45720" rIns="91440" bIns="45720" rtlCol="0" anchor="ctr"/>
          <a:lstStyle>
            <a:lvl1pPr marL="0" algn="ctr"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pPr algn="r"/>
            <a:r>
              <a:rPr lang="en-US" sz="1400" dirty="0">
                <a:solidFill>
                  <a:schemeClr val="tx2"/>
                </a:solidFill>
              </a:rPr>
              <a:t>15</a:t>
            </a:r>
          </a:p>
        </p:txBody>
      </p:sp>
      <p:sp>
        <p:nvSpPr>
          <p:cNvPr id="8" name="Date Placeholder 3"/>
          <p:cNvSpPr txBox="1"/>
          <p:nvPr/>
        </p:nvSpPr>
        <p:spPr>
          <a:xfrm>
            <a:off x="8077200" y="57260"/>
            <a:ext cx="990600" cy="349934"/>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2020 - 21</a:t>
            </a:r>
          </a:p>
        </p:txBody>
      </p:sp>
      <p:sp>
        <p:nvSpPr>
          <p:cNvPr id="9" name="Date Placeholder 3">
            <a:extLst>
              <a:ext uri="{FF2B5EF4-FFF2-40B4-BE49-F238E27FC236}">
                <a16:creationId xmlns:a16="http://schemas.microsoft.com/office/drawing/2014/main" id="{E6885163-434D-45CD-97C7-0ED98D1517AC}"/>
              </a:ext>
            </a:extLst>
          </p:cNvPr>
          <p:cNvSpPr txBox="1"/>
          <p:nvPr/>
        </p:nvSpPr>
        <p:spPr>
          <a:xfrm>
            <a:off x="457200" y="205978"/>
            <a:ext cx="2819400" cy="201216"/>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Network Monitor</a:t>
            </a:r>
          </a:p>
        </p:txBody>
      </p:sp>
      <p:pic>
        <p:nvPicPr>
          <p:cNvPr id="12" name="Picture 11">
            <a:extLst>
              <a:ext uri="{FF2B5EF4-FFF2-40B4-BE49-F238E27FC236}">
                <a16:creationId xmlns:a16="http://schemas.microsoft.com/office/drawing/2014/main" id="{089DC544-D55A-7E49-AEB7-6C3AD95AAB4A}"/>
              </a:ext>
            </a:extLst>
          </p:cNvPr>
          <p:cNvPicPr/>
          <p:nvPr/>
        </p:nvPicPr>
        <p:blipFill>
          <a:blip r:embed="rId2"/>
          <a:stretch>
            <a:fillRect/>
          </a:stretch>
        </p:blipFill>
        <p:spPr>
          <a:xfrm>
            <a:off x="1523364" y="742950"/>
            <a:ext cx="6097270" cy="2868295"/>
          </a:xfrm>
          <a:prstGeom prst="rect">
            <a:avLst/>
          </a:prstGeom>
        </p:spPr>
      </p:pic>
      <p:sp>
        <p:nvSpPr>
          <p:cNvPr id="4" name="Rectangle 3">
            <a:extLst>
              <a:ext uri="{FF2B5EF4-FFF2-40B4-BE49-F238E27FC236}">
                <a16:creationId xmlns:a16="http://schemas.microsoft.com/office/drawing/2014/main" id="{31BE2419-F861-514D-80CB-AFCC0DF153E0}"/>
              </a:ext>
            </a:extLst>
          </p:cNvPr>
          <p:cNvSpPr/>
          <p:nvPr/>
        </p:nvSpPr>
        <p:spPr>
          <a:xfrm>
            <a:off x="3524277" y="3652044"/>
            <a:ext cx="2666114" cy="369332"/>
          </a:xfrm>
          <a:prstGeom prst="rect">
            <a:avLst/>
          </a:prstGeom>
        </p:spPr>
        <p:txBody>
          <a:bodyPr wrap="none">
            <a:spAutoFit/>
          </a:bodyPr>
          <a:lstStyle/>
          <a:p>
            <a:r>
              <a:rPr lang="en-US" b="1" dirty="0">
                <a:solidFill>
                  <a:srgbClr val="231F20"/>
                </a:solidFill>
                <a:latin typeface="Times New Roman" panose="02020603050405020304" pitchFamily="18" charset="0"/>
                <a:ea typeface="Times New Roman" panose="02020603050405020304" pitchFamily="18" charset="0"/>
              </a:rPr>
              <a:t>Fig3: Sequence Diagram </a:t>
            </a:r>
            <a:endParaRPr lang="en-US" dirty="0"/>
          </a:p>
        </p:txBody>
      </p:sp>
    </p:spTree>
    <p:extLst>
      <p:ext uri="{BB962C8B-B14F-4D97-AF65-F5344CB8AC3E}">
        <p14:creationId xmlns:p14="http://schemas.microsoft.com/office/powerpoint/2010/main" val="1637035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15/07/2021</a:t>
            </a:r>
          </a:p>
        </p:txBody>
      </p:sp>
      <p:sp>
        <p:nvSpPr>
          <p:cNvPr id="3" name="Footer Placeholder 2"/>
          <p:cNvSpPr>
            <a:spLocks noGrp="1"/>
          </p:cNvSpPr>
          <p:nvPr>
            <p:ph type="ftr" sz="quarter" idx="11"/>
          </p:nvPr>
        </p:nvSpPr>
        <p:spPr/>
        <p:txBody>
          <a:bodyPr/>
          <a:lstStyle/>
          <a:p>
            <a:pPr algn="r"/>
            <a:r>
              <a:rPr lang="en-US" sz="1400" dirty="0">
                <a:solidFill>
                  <a:schemeClr val="tx2"/>
                </a:solidFill>
              </a:rPr>
              <a:t>Department of CSE, Vemana IT</a:t>
            </a:r>
          </a:p>
        </p:txBody>
      </p:sp>
      <p:sp>
        <p:nvSpPr>
          <p:cNvPr id="7" name="Footer Placeholder 4"/>
          <p:cNvSpPr txBox="1"/>
          <p:nvPr/>
        </p:nvSpPr>
        <p:spPr>
          <a:xfrm>
            <a:off x="8610600" y="4711603"/>
            <a:ext cx="381000" cy="329505"/>
          </a:xfrm>
          <a:prstGeom prst="rect">
            <a:avLst/>
          </a:prstGeom>
        </p:spPr>
        <p:txBody>
          <a:bodyPr vert="horz" lIns="91440" tIns="45720" rIns="91440" bIns="45720" rtlCol="0" anchor="ctr"/>
          <a:lstStyle>
            <a:lvl1pPr marL="0" algn="ctr"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pPr algn="r"/>
            <a:r>
              <a:rPr lang="en-US" sz="1400" dirty="0">
                <a:solidFill>
                  <a:schemeClr val="tx2"/>
                </a:solidFill>
              </a:rPr>
              <a:t>16</a:t>
            </a:r>
          </a:p>
        </p:txBody>
      </p:sp>
      <p:sp>
        <p:nvSpPr>
          <p:cNvPr id="8" name="Date Placeholder 3"/>
          <p:cNvSpPr txBox="1"/>
          <p:nvPr/>
        </p:nvSpPr>
        <p:spPr>
          <a:xfrm>
            <a:off x="8077200" y="57260"/>
            <a:ext cx="990600" cy="349934"/>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2020 - 21</a:t>
            </a:r>
          </a:p>
        </p:txBody>
      </p:sp>
      <p:sp>
        <p:nvSpPr>
          <p:cNvPr id="9" name="Date Placeholder 3">
            <a:extLst>
              <a:ext uri="{FF2B5EF4-FFF2-40B4-BE49-F238E27FC236}">
                <a16:creationId xmlns:a16="http://schemas.microsoft.com/office/drawing/2014/main" id="{E6885163-434D-45CD-97C7-0ED98D1517AC}"/>
              </a:ext>
            </a:extLst>
          </p:cNvPr>
          <p:cNvSpPr txBox="1"/>
          <p:nvPr/>
        </p:nvSpPr>
        <p:spPr>
          <a:xfrm>
            <a:off x="457200" y="205978"/>
            <a:ext cx="2819400" cy="201216"/>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Network Monitor</a:t>
            </a:r>
          </a:p>
        </p:txBody>
      </p:sp>
      <p:graphicFrame>
        <p:nvGraphicFramePr>
          <p:cNvPr id="10" name="Table 4">
            <a:extLst>
              <a:ext uri="{FF2B5EF4-FFF2-40B4-BE49-F238E27FC236}">
                <a16:creationId xmlns:a16="http://schemas.microsoft.com/office/drawing/2014/main" id="{85CDDEE4-C7BC-FE45-BFF4-04305475E509}"/>
              </a:ext>
            </a:extLst>
          </p:cNvPr>
          <p:cNvGraphicFramePr>
            <a:graphicFrameLocks noGrp="1"/>
          </p:cNvGraphicFramePr>
          <p:nvPr>
            <p:extLst>
              <p:ext uri="{D42A27DB-BD31-4B8C-83A1-F6EECF244321}">
                <p14:modId xmlns:p14="http://schemas.microsoft.com/office/powerpoint/2010/main" val="3147080880"/>
              </p:ext>
            </p:extLst>
          </p:nvPr>
        </p:nvGraphicFramePr>
        <p:xfrm>
          <a:off x="723900" y="602962"/>
          <a:ext cx="8077200" cy="4198967"/>
        </p:xfrm>
        <a:graphic>
          <a:graphicData uri="http://schemas.openxmlformats.org/drawingml/2006/table">
            <a:tbl>
              <a:tblPr firstRow="1" bandRow="1">
                <a:tableStyleId>{5C22544A-7EE6-4342-B048-85BDC9FD1C3A}</a:tableStyleId>
              </a:tblPr>
              <a:tblGrid>
                <a:gridCol w="1259745">
                  <a:extLst>
                    <a:ext uri="{9D8B030D-6E8A-4147-A177-3AD203B41FA5}">
                      <a16:colId xmlns:a16="http://schemas.microsoft.com/office/drawing/2014/main" val="1878398145"/>
                    </a:ext>
                  </a:extLst>
                </a:gridCol>
                <a:gridCol w="2383359">
                  <a:extLst>
                    <a:ext uri="{9D8B030D-6E8A-4147-A177-3AD203B41FA5}">
                      <a16:colId xmlns:a16="http://schemas.microsoft.com/office/drawing/2014/main" val="3316006825"/>
                    </a:ext>
                  </a:extLst>
                </a:gridCol>
                <a:gridCol w="1615439">
                  <a:extLst>
                    <a:ext uri="{9D8B030D-6E8A-4147-A177-3AD203B41FA5}">
                      <a16:colId xmlns:a16="http://schemas.microsoft.com/office/drawing/2014/main" val="1534775989"/>
                    </a:ext>
                  </a:extLst>
                </a:gridCol>
                <a:gridCol w="1582528">
                  <a:extLst>
                    <a:ext uri="{9D8B030D-6E8A-4147-A177-3AD203B41FA5}">
                      <a16:colId xmlns:a16="http://schemas.microsoft.com/office/drawing/2014/main" val="3113631313"/>
                    </a:ext>
                  </a:extLst>
                </a:gridCol>
                <a:gridCol w="1236129">
                  <a:extLst>
                    <a:ext uri="{9D8B030D-6E8A-4147-A177-3AD203B41FA5}">
                      <a16:colId xmlns:a16="http://schemas.microsoft.com/office/drawing/2014/main" val="329433535"/>
                    </a:ext>
                  </a:extLst>
                </a:gridCol>
              </a:tblGrid>
              <a:tr h="574166">
                <a:tc>
                  <a:txBody>
                    <a:bodyPr/>
                    <a:lstStyle/>
                    <a:p>
                      <a:pPr algn="ctr">
                        <a:lnSpc>
                          <a:spcPct val="107000"/>
                        </a:lnSpc>
                        <a:spcAft>
                          <a:spcPts val="300"/>
                        </a:spcAft>
                        <a:tabLst>
                          <a:tab pos="2543175" algn="l"/>
                          <a:tab pos="4476750" algn="l"/>
                        </a:tabLst>
                      </a:pPr>
                      <a:r>
                        <a:rPr lang="en-IN" sz="1800" dirty="0">
                          <a:effectLst/>
                          <a:latin typeface="Times New Roman" panose="02020603050405020304" pitchFamily="18" charset="0"/>
                          <a:cs typeface="Times New Roman" panose="02020603050405020304" pitchFamily="18" charset="0"/>
                        </a:rPr>
                        <a:t>Test Case ID.</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Input Description</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Expected Output</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Actual Output</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Remarks</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4728700"/>
                  </a:ext>
                </a:extLst>
              </a:tr>
              <a:tr h="797145">
                <a:tc>
                  <a:txBody>
                    <a:bodyPr/>
                    <a:lstStyle/>
                    <a:p>
                      <a:pPr algn="ctr"/>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kern="1200" dirty="0">
                          <a:solidFill>
                            <a:schemeClr val="dk1"/>
                          </a:solidFill>
                          <a:effectLst/>
                          <a:latin typeface="+mn-lt"/>
                          <a:ea typeface="+mn-ea"/>
                          <a:cs typeface="+mn-cs"/>
                        </a:rPr>
                        <a:t>Enter Registered Username</a:t>
                      </a:r>
                      <a:r>
                        <a:rPr lang="en-IN" dirty="0">
                          <a:effectLst/>
                        </a:rPr>
                        <a:t> </a:t>
                      </a:r>
                      <a:endParaRPr lang="en-IN" dirty="0">
                        <a:latin typeface="Times New Roman" panose="02020603050405020304" pitchFamily="18" charset="0"/>
                        <a:cs typeface="Times New Roman" panose="02020603050405020304" pitchFamily="18" charset="0"/>
                      </a:endParaRPr>
                    </a:p>
                  </a:txBody>
                  <a:tcPr anchor="ctr"/>
                </a:tc>
                <a:tc>
                  <a:txBody>
                    <a:bodyPr/>
                    <a:lstStyle/>
                    <a:p>
                      <a:r>
                        <a:rPr lang="en-US" sz="1800" kern="1200" dirty="0">
                          <a:solidFill>
                            <a:schemeClr val="dk1"/>
                          </a:solidFill>
                          <a:effectLst/>
                          <a:latin typeface="+mn-lt"/>
                          <a:ea typeface="+mn-ea"/>
                          <a:cs typeface="+mn-cs"/>
                        </a:rPr>
                        <a:t>Registered Username</a:t>
                      </a:r>
                      <a:endParaRPr lang="en-IN"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Is valid</a:t>
                      </a:r>
                      <a:r>
                        <a:rPr lang="en-IN" dirty="0">
                          <a:effectLst/>
                        </a:rPr>
                        <a:t> </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kern="1200" dirty="0">
                          <a:solidFill>
                            <a:schemeClr val="dk1"/>
                          </a:solidFill>
                          <a:effectLst/>
                          <a:latin typeface="+mn-lt"/>
                          <a:ea typeface="+mn-ea"/>
                          <a:cs typeface="+mn-cs"/>
                        </a:rPr>
                        <a:t>Successful Login</a:t>
                      </a:r>
                      <a:r>
                        <a:rPr lang="en-IN" dirty="0">
                          <a:effectLst/>
                        </a:rPr>
                        <a:t> </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Pass</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96912271"/>
                  </a:ext>
                </a:extLst>
              </a:tr>
              <a:tr h="797145">
                <a:tc>
                  <a:txBody>
                    <a:bodyPr/>
                    <a:lstStyle/>
                    <a:p>
                      <a:pPr algn="ctr"/>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kern="1200" dirty="0">
                          <a:solidFill>
                            <a:schemeClr val="dk1"/>
                          </a:solidFill>
                          <a:effectLst/>
                          <a:latin typeface="+mn-lt"/>
                          <a:ea typeface="+mn-ea"/>
                          <a:cs typeface="+mn-cs"/>
                        </a:rPr>
                        <a:t>Enter Valid Password</a:t>
                      </a:r>
                      <a:r>
                        <a:rPr lang="en-IN" dirty="0">
                          <a:effectLst/>
                        </a:rPr>
                        <a:t> </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kern="1200" dirty="0">
                          <a:solidFill>
                            <a:schemeClr val="dk1"/>
                          </a:solidFill>
                          <a:effectLst/>
                          <a:latin typeface="+mn-lt"/>
                          <a:ea typeface="+mn-ea"/>
                          <a:cs typeface="+mn-cs"/>
                        </a:rPr>
                        <a:t>Password entered is Valid</a:t>
                      </a:r>
                      <a:r>
                        <a:rPr lang="en-IN" dirty="0">
                          <a:effectLst/>
                        </a:rPr>
                        <a:t> </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kern="1200" dirty="0">
                          <a:solidFill>
                            <a:schemeClr val="dk1"/>
                          </a:solidFill>
                          <a:effectLst/>
                          <a:latin typeface="+mn-lt"/>
                          <a:ea typeface="+mn-ea"/>
                          <a:cs typeface="+mn-cs"/>
                        </a:rPr>
                        <a:t>Successful Login</a:t>
                      </a:r>
                      <a:r>
                        <a:rPr lang="en-IN" dirty="0">
                          <a:effectLst/>
                        </a:rPr>
                        <a:t> </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kern="1200" dirty="0">
                          <a:solidFill>
                            <a:schemeClr val="dk1"/>
                          </a:solidFill>
                          <a:effectLst/>
                          <a:latin typeface="+mn-lt"/>
                          <a:ea typeface="+mn-ea"/>
                          <a:cs typeface="+mn-cs"/>
                        </a:rPr>
                        <a:t>Pass</a:t>
                      </a:r>
                      <a:r>
                        <a:rPr lang="en-IN" dirty="0">
                          <a:effectLst/>
                        </a:rPr>
                        <a:t> </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4190426"/>
                  </a:ext>
                </a:extLst>
              </a:tr>
              <a:tr h="1036289">
                <a:tc>
                  <a:txBody>
                    <a:bodyPr/>
                    <a:lstStyle/>
                    <a:p>
                      <a:pPr algn="ctr"/>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IN" dirty="0">
                          <a:latin typeface="Times New Roman" panose="02020603050405020304" pitchFamily="18" charset="0"/>
                          <a:cs typeface="Times New Roman" panose="02020603050405020304" pitchFamily="18" charset="0"/>
                        </a:rPr>
                        <a:t>Enter the devices name</a:t>
                      </a:r>
                    </a:p>
                  </a:txBody>
                  <a:tcPr anchor="ctr"/>
                </a:tc>
                <a:tc>
                  <a:txBody>
                    <a:bodyPr/>
                    <a:lstStyle/>
                    <a:p>
                      <a:pPr algn="ctr"/>
                      <a:r>
                        <a:rPr lang="en-IN" dirty="0">
                          <a:latin typeface="Times New Roman" panose="02020603050405020304" pitchFamily="18" charset="0"/>
                          <a:cs typeface="Times New Roman" panose="02020603050405020304" pitchFamily="18" charset="0"/>
                        </a:rPr>
                        <a:t>Displaying the Total devices Information</a:t>
                      </a:r>
                    </a:p>
                  </a:txBody>
                  <a:tcPr anchor="ctr"/>
                </a:tc>
                <a:tc>
                  <a:txBody>
                    <a:bodyPr/>
                    <a:lstStyle/>
                    <a:p>
                      <a:pPr algn="ctr"/>
                      <a:r>
                        <a:rPr lang="en-IN" dirty="0">
                          <a:latin typeface="Times New Roman" panose="02020603050405020304" pitchFamily="18" charset="0"/>
                          <a:cs typeface="Times New Roman" panose="02020603050405020304" pitchFamily="18" charset="0"/>
                        </a:rPr>
                        <a:t>Successful updated the devices Information</a:t>
                      </a:r>
                    </a:p>
                  </a:txBody>
                  <a:tcPr anchor="ctr"/>
                </a:tc>
                <a:tc>
                  <a:txBody>
                    <a:bodyPr/>
                    <a:lstStyle/>
                    <a:p>
                      <a:pPr algn="ctr"/>
                      <a:r>
                        <a:rPr lang="en-IN" dirty="0">
                          <a:latin typeface="Times New Roman" panose="02020603050405020304" pitchFamily="18" charset="0"/>
                          <a:cs typeface="Times New Roman" panose="02020603050405020304" pitchFamily="18" charset="0"/>
                        </a:rPr>
                        <a:t>Pass</a:t>
                      </a:r>
                    </a:p>
                  </a:txBody>
                  <a:tcPr anchor="ctr"/>
                </a:tc>
                <a:extLst>
                  <a:ext uri="{0D108BD9-81ED-4DB2-BD59-A6C34878D82A}">
                    <a16:rowId xmlns:a16="http://schemas.microsoft.com/office/drawing/2014/main" val="2716787316"/>
                  </a:ext>
                </a:extLst>
              </a:tr>
              <a:tr h="558002">
                <a:tc>
                  <a:txBody>
                    <a:bodyPr/>
                    <a:lstStyle/>
                    <a:p>
                      <a:pPr algn="ctr"/>
                      <a:r>
                        <a:rPr lang="en-IN" dirty="0">
                          <a:latin typeface="Times New Roman" panose="02020603050405020304" pitchFamily="18" charset="0"/>
                          <a:cs typeface="Times New Roman" panose="02020603050405020304" pitchFamily="18" charset="0"/>
                        </a:rPr>
                        <a:t>4</a:t>
                      </a:r>
                    </a:p>
                  </a:txBody>
                  <a:tcPr anchor="ctr"/>
                </a:tc>
                <a:tc>
                  <a:txBody>
                    <a:bodyPr/>
                    <a:lstStyle/>
                    <a:p>
                      <a:pPr algn="ctr"/>
                      <a:r>
                        <a:rPr lang="en-IN" dirty="0">
                          <a:latin typeface="Times New Roman" panose="02020603050405020304" pitchFamily="18" charset="0"/>
                          <a:cs typeface="Times New Roman" panose="02020603050405020304" pitchFamily="18" charset="0"/>
                        </a:rPr>
                        <a:t>Status of devices </a:t>
                      </a:r>
                    </a:p>
                  </a:txBody>
                  <a:tcPr anchor="ctr"/>
                </a:tc>
                <a:tc>
                  <a:txBody>
                    <a:bodyPr/>
                    <a:lstStyle/>
                    <a:p>
                      <a:pPr algn="ctr"/>
                      <a:r>
                        <a:rPr lang="en-IN" dirty="0">
                          <a:latin typeface="Times New Roman" panose="02020603050405020304" pitchFamily="18" charset="0"/>
                          <a:cs typeface="Times New Roman" panose="02020603050405020304" pitchFamily="18" charset="0"/>
                        </a:rPr>
                        <a:t>Live/not Reachable</a:t>
                      </a:r>
                    </a:p>
                  </a:txBody>
                  <a:tcPr anchor="ctr"/>
                </a:tc>
                <a:tc>
                  <a:txBody>
                    <a:bodyPr/>
                    <a:lstStyle/>
                    <a:p>
                      <a:pPr algn="ctr"/>
                      <a:r>
                        <a:rPr lang="en-IN" dirty="0">
                          <a:latin typeface="Times New Roman" panose="02020603050405020304" pitchFamily="18" charset="0"/>
                          <a:cs typeface="Times New Roman" panose="02020603050405020304" pitchFamily="18" charset="0"/>
                        </a:rPr>
                        <a:t>Alert to user if not Reachable</a:t>
                      </a:r>
                    </a:p>
                  </a:txBody>
                  <a:tcPr anchor="ctr"/>
                </a:tc>
                <a:tc>
                  <a:txBody>
                    <a:bodyPr/>
                    <a:lstStyle/>
                    <a:p>
                      <a:pPr algn="ctr"/>
                      <a:r>
                        <a:rPr lang="en-IN" dirty="0">
                          <a:latin typeface="Times New Roman" panose="02020603050405020304" pitchFamily="18" charset="0"/>
                          <a:cs typeface="Times New Roman" panose="02020603050405020304" pitchFamily="18" charset="0"/>
                        </a:rPr>
                        <a:t>Pass/Fail</a:t>
                      </a:r>
                    </a:p>
                  </a:txBody>
                  <a:tcPr anchor="ctr"/>
                </a:tc>
                <a:extLst>
                  <a:ext uri="{0D108BD9-81ED-4DB2-BD59-A6C34878D82A}">
                    <a16:rowId xmlns:a16="http://schemas.microsoft.com/office/drawing/2014/main" val="1052045233"/>
                  </a:ext>
                </a:extLst>
              </a:tr>
            </a:tbl>
          </a:graphicData>
        </a:graphic>
      </p:graphicFrame>
      <p:sp>
        <p:nvSpPr>
          <p:cNvPr id="5" name="TextBox 4">
            <a:extLst>
              <a:ext uri="{FF2B5EF4-FFF2-40B4-BE49-F238E27FC236}">
                <a16:creationId xmlns:a16="http://schemas.microsoft.com/office/drawing/2014/main" id="{565C44B6-6FF6-1A4D-AAFD-008725B11E15}"/>
              </a:ext>
            </a:extLst>
          </p:cNvPr>
          <p:cNvSpPr txBox="1"/>
          <p:nvPr/>
        </p:nvSpPr>
        <p:spPr>
          <a:xfrm>
            <a:off x="3276600" y="-43369"/>
            <a:ext cx="3467100" cy="646331"/>
          </a:xfrm>
          <a:prstGeom prst="rect">
            <a:avLst/>
          </a:prstGeom>
          <a:noFill/>
        </p:spPr>
        <p:txBody>
          <a:bodyPr wrap="square" rtlCol="0">
            <a:sp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mj-ea"/>
                <a:cs typeface="Times New Roman" panose="02020603050405020304" pitchFamily="18" charset="0"/>
              </a:rPr>
              <a:t>System Testing </a:t>
            </a:r>
          </a:p>
        </p:txBody>
      </p:sp>
    </p:spTree>
    <p:extLst>
      <p:ext uri="{BB962C8B-B14F-4D97-AF65-F5344CB8AC3E}">
        <p14:creationId xmlns:p14="http://schemas.microsoft.com/office/powerpoint/2010/main" val="204149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00FDC3-40CC-5C46-92B4-8BE948425453}"/>
              </a:ext>
            </a:extLst>
          </p:cNvPr>
          <p:cNvSpPr>
            <a:spLocks noGrp="1"/>
          </p:cNvSpPr>
          <p:nvPr>
            <p:ph type="dt" sz="half" idx="10"/>
          </p:nvPr>
        </p:nvSpPr>
        <p:spPr/>
        <p:txBody>
          <a:bodyPr/>
          <a:lstStyle/>
          <a:p>
            <a:r>
              <a:rPr lang="en-US" dirty="0"/>
              <a:t>15/07/2021</a:t>
            </a:r>
          </a:p>
        </p:txBody>
      </p:sp>
      <p:sp>
        <p:nvSpPr>
          <p:cNvPr id="3" name="Footer Placeholder 2">
            <a:extLst>
              <a:ext uri="{FF2B5EF4-FFF2-40B4-BE49-F238E27FC236}">
                <a16:creationId xmlns:a16="http://schemas.microsoft.com/office/drawing/2014/main" id="{D7F0CF2D-D4F0-2142-99F1-A16CCB62629F}"/>
              </a:ext>
            </a:extLst>
          </p:cNvPr>
          <p:cNvSpPr>
            <a:spLocks noGrp="1"/>
          </p:cNvSpPr>
          <p:nvPr>
            <p:ph type="ftr" sz="quarter" idx="11"/>
          </p:nvPr>
        </p:nvSpPr>
        <p:spPr/>
        <p:txBody>
          <a:bodyPr/>
          <a:lstStyle/>
          <a:p>
            <a:r>
              <a:rPr lang="en-US" sz="1400" dirty="0">
                <a:solidFill>
                  <a:schemeClr val="tx2"/>
                </a:solidFill>
              </a:rPr>
              <a:t>Department of CSE, Vemana IT</a:t>
            </a:r>
          </a:p>
        </p:txBody>
      </p:sp>
      <p:sp>
        <p:nvSpPr>
          <p:cNvPr id="5" name="TextBox 4">
            <a:extLst>
              <a:ext uri="{FF2B5EF4-FFF2-40B4-BE49-F238E27FC236}">
                <a16:creationId xmlns:a16="http://schemas.microsoft.com/office/drawing/2014/main" id="{83A43621-1F03-524E-A898-23E0EABB5434}"/>
              </a:ext>
            </a:extLst>
          </p:cNvPr>
          <p:cNvSpPr txBox="1"/>
          <p:nvPr/>
        </p:nvSpPr>
        <p:spPr>
          <a:xfrm>
            <a:off x="2133600" y="209550"/>
            <a:ext cx="4267200" cy="923330"/>
          </a:xfrm>
          <a:prstGeom prst="rect">
            <a:avLst/>
          </a:prstGeom>
          <a:noFill/>
        </p:spPr>
        <p:txBody>
          <a:bodyPr wrap="square" rtlCol="0">
            <a:spAutoFit/>
          </a:bodyPr>
          <a:lstStyle/>
          <a:p>
            <a:pPr algn="ctr"/>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Implementation</a:t>
            </a:r>
            <a:endParaRPr lang="en-US" sz="3600" dirty="0">
              <a:latin typeface="Times New Roman" panose="02020603050405020304" pitchFamily="18" charset="0"/>
              <a:cs typeface="Times New Roman" panose="02020603050405020304" pitchFamily="18" charset="0"/>
            </a:endParaRPr>
          </a:p>
          <a:p>
            <a:endParaRPr lang="en-US" dirty="0"/>
          </a:p>
        </p:txBody>
      </p:sp>
      <p:sp>
        <p:nvSpPr>
          <p:cNvPr id="6" name="Rectangle 5">
            <a:extLst>
              <a:ext uri="{FF2B5EF4-FFF2-40B4-BE49-F238E27FC236}">
                <a16:creationId xmlns:a16="http://schemas.microsoft.com/office/drawing/2014/main" id="{FB778F1C-7A00-B949-A51E-7555D34DE4D0}"/>
              </a:ext>
            </a:extLst>
          </p:cNvPr>
          <p:cNvSpPr/>
          <p:nvPr/>
        </p:nvSpPr>
        <p:spPr>
          <a:xfrm>
            <a:off x="609600" y="989993"/>
            <a:ext cx="7924800" cy="3285258"/>
          </a:xfrm>
          <a:prstGeom prst="rect">
            <a:avLst/>
          </a:prstGeom>
        </p:spPr>
        <p:txBody>
          <a:bodyPr wrap="square">
            <a:spAutoFit/>
          </a:bodyPr>
          <a:lstStyle/>
          <a:p>
            <a:pPr algn="just">
              <a:lnSpc>
                <a:spcPct val="150000"/>
              </a:lnSpc>
            </a:pPr>
            <a:r>
              <a:rPr lang="en-US" sz="1400" b="1" dirty="0">
                <a:latin typeface="Times New Roman" panose="02020603050405020304" pitchFamily="18" charset="0"/>
                <a:cs typeface="Times New Roman" panose="02020603050405020304" pitchFamily="18" charset="0"/>
              </a:rPr>
              <a:t>Graphical User Interface:</a:t>
            </a:r>
            <a:endParaRPr lang="en-US" sz="1400" dirty="0">
              <a:latin typeface="Times New Roman" panose="02020603050405020304" pitchFamily="18" charset="0"/>
              <a:cs typeface="Times New Roman" panose="02020603050405020304" pitchFamily="18" charset="0"/>
            </a:endParaRPr>
          </a:p>
          <a:p>
            <a:pPr lvl="0" algn="just">
              <a:lnSpc>
                <a:spcPct val="150000"/>
              </a:lnSpc>
            </a:pPr>
            <a:r>
              <a:rPr lang="en-US" sz="1400" dirty="0">
                <a:latin typeface="Times New Roman" panose="02020603050405020304" pitchFamily="18" charset="0"/>
                <a:cs typeface="Times New Roman" panose="02020603050405020304" pitchFamily="18" charset="0"/>
              </a:rPr>
              <a:t>This facilitates the user to login into the system, initiate the utility, whereby detail of the entire network is present in a table. </a:t>
            </a:r>
          </a:p>
          <a:p>
            <a:pPr lvl="0" algn="just">
              <a:lnSpc>
                <a:spcPct val="150000"/>
              </a:lnSpc>
            </a:pPr>
            <a:r>
              <a:rPr lang="en-US" sz="1400" dirty="0">
                <a:latin typeface="Times New Roman" panose="02020603050405020304" pitchFamily="18" charset="0"/>
                <a:cs typeface="Times New Roman" panose="02020603050405020304" pitchFamily="18" charset="0"/>
              </a:rPr>
              <a:t>The Traffic Status will show up eventually which are obtained from the device using ICMP protocol</a:t>
            </a:r>
          </a:p>
          <a:p>
            <a:pPr lvl="0" algn="just">
              <a:lnSpc>
                <a:spcPct val="150000"/>
              </a:lnSpc>
            </a:pPr>
            <a:r>
              <a:rPr lang="en-US" sz="1400" dirty="0">
                <a:latin typeface="Times New Roman" panose="02020603050405020304" pitchFamily="18" charset="0"/>
                <a:cs typeface="Times New Roman" panose="02020603050405020304" pitchFamily="18" charset="0"/>
              </a:rPr>
              <a:t>The user can also see all the performance attributes and so on present on any network node by switching between tabs.</a:t>
            </a:r>
          </a:p>
          <a:p>
            <a:pPr algn="just">
              <a:lnSpc>
                <a:spcPct val="150000"/>
              </a:lnSpc>
            </a:pPr>
            <a:r>
              <a:rPr lang="en-US" sz="1400" dirty="0">
                <a:latin typeface="Times New Roman" panose="02020603050405020304" pitchFamily="18" charset="0"/>
                <a:cs typeface="Times New Roman" panose="02020603050405020304" pitchFamily="18" charset="0"/>
              </a:rPr>
              <a:t>Coding Languages used for this Component: HTML, CSS, Bootstrap Templates.</a:t>
            </a:r>
          </a:p>
          <a:p>
            <a:pPr algn="just">
              <a:lnSpc>
                <a:spcPct val="150000"/>
              </a:lnSpc>
            </a:pPr>
            <a:r>
              <a:rPr lang="en-US" sz="1400" b="1" dirty="0">
                <a:latin typeface="Times New Roman" panose="02020603050405020304" pitchFamily="18" charset="0"/>
                <a:cs typeface="Times New Roman" panose="02020603050405020304" pitchFamily="18" charset="0"/>
              </a:rPr>
              <a:t>Back-end Processing:</a:t>
            </a:r>
            <a:endParaRPr lang="en-US" sz="1400" dirty="0">
              <a:latin typeface="Times New Roman" panose="02020603050405020304" pitchFamily="18" charset="0"/>
              <a:cs typeface="Times New Roman" panose="02020603050405020304" pitchFamily="18" charset="0"/>
            </a:endParaRPr>
          </a:p>
          <a:p>
            <a:pPr marL="285750" lvl="0" indent="-285750" algn="just">
              <a:lnSpc>
                <a:spcPct val="150000"/>
              </a:lnSpc>
            </a:pPr>
            <a:r>
              <a:rPr lang="en-US" sz="1400" dirty="0">
                <a:latin typeface="Times New Roman" panose="02020603050405020304" pitchFamily="18" charset="0"/>
                <a:cs typeface="Times New Roman" panose="02020603050405020304" pitchFamily="18" charset="0"/>
              </a:rPr>
              <a:t>This module handles all functionality from finding the network nodes, attributes, querying with the network nodes and updating the database with information obtained through back end processing.</a:t>
            </a:r>
          </a:p>
        </p:txBody>
      </p:sp>
      <p:sp>
        <p:nvSpPr>
          <p:cNvPr id="7" name="Rectangle 6">
            <a:extLst>
              <a:ext uri="{FF2B5EF4-FFF2-40B4-BE49-F238E27FC236}">
                <a16:creationId xmlns:a16="http://schemas.microsoft.com/office/drawing/2014/main" id="{8FCF7973-5EC8-6748-BEDE-460754351CF4}"/>
              </a:ext>
            </a:extLst>
          </p:cNvPr>
          <p:cNvSpPr/>
          <p:nvPr/>
        </p:nvSpPr>
        <p:spPr>
          <a:xfrm>
            <a:off x="76200" y="128648"/>
            <a:ext cx="1274195" cy="276999"/>
          </a:xfrm>
          <a:prstGeom prst="rect">
            <a:avLst/>
          </a:prstGeom>
        </p:spPr>
        <p:txBody>
          <a:bodyPr wrap="none">
            <a:spAutoFit/>
          </a:bodyPr>
          <a:lstStyle/>
          <a:p>
            <a:r>
              <a:rPr lang="en-US" sz="1200" dirty="0">
                <a:solidFill>
                  <a:schemeClr val="tx1">
                    <a:tint val="75000"/>
                  </a:schemeClr>
                </a:solidFill>
              </a:rPr>
              <a:t>Network Monitor</a:t>
            </a:r>
          </a:p>
        </p:txBody>
      </p:sp>
      <p:sp>
        <p:nvSpPr>
          <p:cNvPr id="8" name="Rectangle 7">
            <a:extLst>
              <a:ext uri="{FF2B5EF4-FFF2-40B4-BE49-F238E27FC236}">
                <a16:creationId xmlns:a16="http://schemas.microsoft.com/office/drawing/2014/main" id="{6B96178B-A9E1-5A40-AB10-ADADD45DA750}"/>
              </a:ext>
            </a:extLst>
          </p:cNvPr>
          <p:cNvSpPr/>
          <p:nvPr/>
        </p:nvSpPr>
        <p:spPr>
          <a:xfrm>
            <a:off x="7772400" y="82481"/>
            <a:ext cx="772969" cy="276999"/>
          </a:xfrm>
          <a:prstGeom prst="rect">
            <a:avLst/>
          </a:prstGeom>
        </p:spPr>
        <p:txBody>
          <a:bodyPr wrap="none">
            <a:spAutoFit/>
          </a:bodyPr>
          <a:lstStyle/>
          <a:p>
            <a:r>
              <a:rPr lang="en-US" sz="1200" dirty="0">
                <a:solidFill>
                  <a:schemeClr val="tx1">
                    <a:tint val="75000"/>
                  </a:schemeClr>
                </a:solidFill>
              </a:rPr>
              <a:t>2020 - 21</a:t>
            </a:r>
          </a:p>
        </p:txBody>
      </p:sp>
      <p:sp>
        <p:nvSpPr>
          <p:cNvPr id="9" name="Rectangle 8">
            <a:extLst>
              <a:ext uri="{FF2B5EF4-FFF2-40B4-BE49-F238E27FC236}">
                <a16:creationId xmlns:a16="http://schemas.microsoft.com/office/drawing/2014/main" id="{7291ED39-0E24-2B43-AEAF-E1C84542167B}"/>
              </a:ext>
            </a:extLst>
          </p:cNvPr>
          <p:cNvSpPr/>
          <p:nvPr/>
        </p:nvSpPr>
        <p:spPr>
          <a:xfrm>
            <a:off x="8585696" y="4719520"/>
            <a:ext cx="367408" cy="307777"/>
          </a:xfrm>
          <a:prstGeom prst="rect">
            <a:avLst/>
          </a:prstGeom>
        </p:spPr>
        <p:txBody>
          <a:bodyPr wrap="none">
            <a:spAutoFit/>
          </a:bodyPr>
          <a:lstStyle/>
          <a:p>
            <a:pPr algn="r"/>
            <a:r>
              <a:rPr lang="en-US" sz="1400" dirty="0">
                <a:solidFill>
                  <a:schemeClr val="tx2"/>
                </a:solidFill>
              </a:rPr>
              <a:t>17</a:t>
            </a:r>
          </a:p>
        </p:txBody>
      </p:sp>
    </p:spTree>
    <p:extLst>
      <p:ext uri="{BB962C8B-B14F-4D97-AF65-F5344CB8AC3E}">
        <p14:creationId xmlns:p14="http://schemas.microsoft.com/office/powerpoint/2010/main" val="489600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A67923-476B-1F45-9FF0-39F7D4E774C5}"/>
              </a:ext>
            </a:extLst>
          </p:cNvPr>
          <p:cNvSpPr>
            <a:spLocks noGrp="1"/>
          </p:cNvSpPr>
          <p:nvPr>
            <p:ph type="dt" sz="half" idx="10"/>
          </p:nvPr>
        </p:nvSpPr>
        <p:spPr>
          <a:xfrm>
            <a:off x="457200" y="4812506"/>
            <a:ext cx="2133600" cy="273844"/>
          </a:xfrm>
        </p:spPr>
        <p:txBody>
          <a:bodyPr/>
          <a:lstStyle/>
          <a:p>
            <a:r>
              <a:rPr lang="en-US" dirty="0"/>
              <a:t>15/07/2021</a:t>
            </a:r>
          </a:p>
        </p:txBody>
      </p:sp>
      <p:sp>
        <p:nvSpPr>
          <p:cNvPr id="3" name="Footer Placeholder 2">
            <a:extLst>
              <a:ext uri="{FF2B5EF4-FFF2-40B4-BE49-F238E27FC236}">
                <a16:creationId xmlns:a16="http://schemas.microsoft.com/office/drawing/2014/main" id="{E2BBEDE5-87C4-AC4C-86F3-78BB1E245FB8}"/>
              </a:ext>
            </a:extLst>
          </p:cNvPr>
          <p:cNvSpPr>
            <a:spLocks noGrp="1"/>
          </p:cNvSpPr>
          <p:nvPr>
            <p:ph type="ftr" sz="quarter" idx="11"/>
          </p:nvPr>
        </p:nvSpPr>
        <p:spPr/>
        <p:txBody>
          <a:bodyPr/>
          <a:lstStyle/>
          <a:p>
            <a:r>
              <a:rPr lang="en-US" sz="1400" dirty="0">
                <a:solidFill>
                  <a:schemeClr val="tx2"/>
                </a:solidFill>
              </a:rPr>
              <a:t>Department of CSE, Vemana IT</a:t>
            </a:r>
          </a:p>
        </p:txBody>
      </p:sp>
      <p:sp>
        <p:nvSpPr>
          <p:cNvPr id="4" name="Rectangle 3">
            <a:extLst>
              <a:ext uri="{FF2B5EF4-FFF2-40B4-BE49-F238E27FC236}">
                <a16:creationId xmlns:a16="http://schemas.microsoft.com/office/drawing/2014/main" id="{DB3D47D5-8AC7-534F-9D94-0D410A76F792}"/>
              </a:ext>
            </a:extLst>
          </p:cNvPr>
          <p:cNvSpPr/>
          <p:nvPr/>
        </p:nvSpPr>
        <p:spPr>
          <a:xfrm>
            <a:off x="457200" y="819150"/>
            <a:ext cx="8001000" cy="2643031"/>
          </a:xfrm>
          <a:prstGeom prst="rect">
            <a:avLst/>
          </a:prstGeom>
        </p:spPr>
        <p:txBody>
          <a:bodyPr wrap="square">
            <a:spAutoFit/>
          </a:bodyPr>
          <a:lstStyle/>
          <a:p>
            <a:pPr algn="just">
              <a:lnSpc>
                <a:spcPct val="150000"/>
              </a:lnSpc>
            </a:pPr>
            <a:r>
              <a:rPr lang="en-US" sz="1400" dirty="0">
                <a:latin typeface="Times New Roman" panose="02020603050405020304" pitchFamily="18" charset="0"/>
                <a:cs typeface="Times New Roman" panose="02020603050405020304" pitchFamily="18" charset="0"/>
              </a:rPr>
              <a:t>Coding Languages used for this Component: Python, Django Framework.</a:t>
            </a:r>
            <a:endParaRPr lang="en-US" sz="1400" b="1" dirty="0">
              <a:latin typeface="Times New Roman" panose="02020603050405020304" pitchFamily="18" charset="0"/>
              <a:cs typeface="Times New Roman" panose="02020603050405020304" pitchFamily="18" charset="0"/>
            </a:endParaRPr>
          </a:p>
          <a:p>
            <a:pPr algn="just">
              <a:lnSpc>
                <a:spcPct val="150000"/>
              </a:lnSpc>
            </a:pPr>
            <a:r>
              <a:rPr lang="en-US" sz="1400" b="1" dirty="0">
                <a:latin typeface="Times New Roman" panose="02020603050405020304" pitchFamily="18" charset="0"/>
                <a:cs typeface="Times New Roman" panose="02020603050405020304" pitchFamily="18" charset="0"/>
              </a:rPr>
              <a:t>Database:</a:t>
            </a:r>
            <a:endParaRPr lang="en-US" sz="1400" dirty="0">
              <a:latin typeface="Times New Roman" panose="02020603050405020304" pitchFamily="18" charset="0"/>
              <a:cs typeface="Times New Roman" panose="02020603050405020304" pitchFamily="18" charset="0"/>
            </a:endParaRPr>
          </a:p>
          <a:p>
            <a:pPr marL="285750" lvl="0" indent="-285750" algn="just">
              <a:lnSpc>
                <a:spcPct val="150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This module handles acts a buffer between the backend functionality and the graphical user interface. It provides synchronization between the activities of the user and the backend</a:t>
            </a:r>
          </a:p>
          <a:p>
            <a:pPr lvl="0" algn="just">
              <a:lnSpc>
                <a:spcPct val="150000"/>
              </a:lnSpc>
            </a:pPr>
            <a:r>
              <a:rPr lang="en-US" sz="1400" dirty="0">
                <a:latin typeface="Times New Roman" panose="02020603050405020304" pitchFamily="18" charset="0"/>
                <a:cs typeface="Times New Roman" panose="02020603050405020304" pitchFamily="18" charset="0"/>
              </a:rPr>
              <a:t>SQL Tables used:</a:t>
            </a:r>
          </a:p>
          <a:p>
            <a:pPr lvl="1" algn="just">
              <a:lnSpc>
                <a:spcPct val="150000"/>
              </a:lnSpc>
            </a:pPr>
            <a:r>
              <a:rPr lang="en-US" sz="1400" dirty="0">
                <a:latin typeface="Times New Roman" panose="02020603050405020304" pitchFamily="18" charset="0"/>
                <a:cs typeface="Times New Roman" panose="02020603050405020304" pitchFamily="18" charset="0"/>
              </a:rPr>
              <a:t>UserAuthentication: Deals with user login, logout</a:t>
            </a:r>
          </a:p>
          <a:p>
            <a:pPr lvl="1" algn="just">
              <a:lnSpc>
                <a:spcPct val="150000"/>
              </a:lnSpc>
            </a:pPr>
            <a:r>
              <a:rPr lang="en-US" sz="1400" dirty="0">
                <a:latin typeface="Times New Roman" panose="02020603050405020304" pitchFamily="18" charset="0"/>
                <a:cs typeface="Times New Roman" panose="02020603050405020304" pitchFamily="18" charset="0"/>
              </a:rPr>
              <a:t>Devices: Deals with devices and their attributes at real time</a:t>
            </a:r>
          </a:p>
          <a:p>
            <a:pPr lvl="0" algn="just">
              <a:lnSpc>
                <a:spcPct val="150000"/>
              </a:lnSpc>
            </a:pPr>
            <a:r>
              <a:rPr lang="en-US" sz="1400" dirty="0">
                <a:latin typeface="Times New Roman" panose="02020603050405020304" pitchFamily="18" charset="0"/>
                <a:cs typeface="Times New Roman" panose="02020603050405020304" pitchFamily="18" charset="0"/>
              </a:rPr>
              <a:t>Languages used for this Component: sqlite</a:t>
            </a:r>
            <a:endParaRPr lang="en-US" dirty="0"/>
          </a:p>
        </p:txBody>
      </p:sp>
      <p:sp>
        <p:nvSpPr>
          <p:cNvPr id="5" name="Rectangle 4">
            <a:extLst>
              <a:ext uri="{FF2B5EF4-FFF2-40B4-BE49-F238E27FC236}">
                <a16:creationId xmlns:a16="http://schemas.microsoft.com/office/drawing/2014/main" id="{8297B868-587E-FD4F-AF3D-6F27547B0685}"/>
              </a:ext>
            </a:extLst>
          </p:cNvPr>
          <p:cNvSpPr/>
          <p:nvPr/>
        </p:nvSpPr>
        <p:spPr>
          <a:xfrm>
            <a:off x="8528744" y="4719520"/>
            <a:ext cx="367408" cy="307777"/>
          </a:xfrm>
          <a:prstGeom prst="rect">
            <a:avLst/>
          </a:prstGeom>
        </p:spPr>
        <p:txBody>
          <a:bodyPr wrap="none">
            <a:spAutoFit/>
          </a:bodyPr>
          <a:lstStyle/>
          <a:p>
            <a:pPr algn="r"/>
            <a:r>
              <a:rPr lang="en-US" sz="1400" dirty="0">
                <a:solidFill>
                  <a:schemeClr val="tx2"/>
                </a:solidFill>
              </a:rPr>
              <a:t>18</a:t>
            </a:r>
          </a:p>
        </p:txBody>
      </p:sp>
      <p:sp>
        <p:nvSpPr>
          <p:cNvPr id="6" name="Rectangle 5">
            <a:extLst>
              <a:ext uri="{FF2B5EF4-FFF2-40B4-BE49-F238E27FC236}">
                <a16:creationId xmlns:a16="http://schemas.microsoft.com/office/drawing/2014/main" id="{6DE3048E-8B45-BB4D-B9A8-E268CF684880}"/>
              </a:ext>
            </a:extLst>
          </p:cNvPr>
          <p:cNvSpPr/>
          <p:nvPr/>
        </p:nvSpPr>
        <p:spPr>
          <a:xfrm>
            <a:off x="228600" y="209550"/>
            <a:ext cx="1274195" cy="276999"/>
          </a:xfrm>
          <a:prstGeom prst="rect">
            <a:avLst/>
          </a:prstGeom>
        </p:spPr>
        <p:txBody>
          <a:bodyPr wrap="none">
            <a:spAutoFit/>
          </a:bodyPr>
          <a:lstStyle/>
          <a:p>
            <a:r>
              <a:rPr lang="en-US" sz="1200" dirty="0">
                <a:solidFill>
                  <a:schemeClr val="tx1">
                    <a:tint val="75000"/>
                  </a:schemeClr>
                </a:solidFill>
              </a:rPr>
              <a:t>Network Monitor</a:t>
            </a:r>
          </a:p>
        </p:txBody>
      </p:sp>
      <p:sp>
        <p:nvSpPr>
          <p:cNvPr id="7" name="Rectangle 6">
            <a:extLst>
              <a:ext uri="{FF2B5EF4-FFF2-40B4-BE49-F238E27FC236}">
                <a16:creationId xmlns:a16="http://schemas.microsoft.com/office/drawing/2014/main" id="{BF32E418-0F33-2C4C-855C-BC144691C2CD}"/>
              </a:ext>
            </a:extLst>
          </p:cNvPr>
          <p:cNvSpPr/>
          <p:nvPr/>
        </p:nvSpPr>
        <p:spPr>
          <a:xfrm>
            <a:off x="7623688" y="176759"/>
            <a:ext cx="772969" cy="276999"/>
          </a:xfrm>
          <a:prstGeom prst="rect">
            <a:avLst/>
          </a:prstGeom>
        </p:spPr>
        <p:txBody>
          <a:bodyPr wrap="none">
            <a:spAutoFit/>
          </a:bodyPr>
          <a:lstStyle/>
          <a:p>
            <a:r>
              <a:rPr lang="en-US" sz="1200" dirty="0">
                <a:solidFill>
                  <a:schemeClr val="tx1">
                    <a:tint val="75000"/>
                  </a:schemeClr>
                </a:solidFill>
              </a:rPr>
              <a:t>2020 - 21</a:t>
            </a:r>
          </a:p>
        </p:txBody>
      </p:sp>
    </p:spTree>
    <p:extLst>
      <p:ext uri="{BB962C8B-B14F-4D97-AF65-F5344CB8AC3E}">
        <p14:creationId xmlns:p14="http://schemas.microsoft.com/office/powerpoint/2010/main" val="3203687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3B1AF-4827-48F8-89C1-04B58CDA00EB}"/>
              </a:ext>
            </a:extLst>
          </p:cNvPr>
          <p:cNvSpPr>
            <a:spLocks noGrp="1"/>
          </p:cNvSpPr>
          <p:nvPr>
            <p:ph type="title"/>
          </p:nvPr>
        </p:nvSpPr>
        <p:spPr/>
        <p:txBody>
          <a:bodyPr>
            <a:norm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Bird View</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7D92DB6-6DA7-483C-9605-E091ACCD8173}"/>
              </a:ext>
            </a:extLst>
          </p:cNvPr>
          <p:cNvSpPr>
            <a:spLocks noGrp="1"/>
          </p:cNvSpPr>
          <p:nvPr>
            <p:ph idx="1"/>
          </p:nvPr>
        </p:nvSpPr>
        <p:spPr>
          <a:xfrm>
            <a:off x="457200" y="1063228"/>
            <a:ext cx="8229600" cy="3531395"/>
          </a:xfrm>
        </p:spPr>
        <p:txBody>
          <a:bodyPr>
            <a:noAutofit/>
          </a:bodyPr>
          <a:lstStyle/>
          <a:p>
            <a:r>
              <a:rPr lang="en-US" sz="1400" dirty="0">
                <a:latin typeface="Times New Roman" panose="02020603050405020304" pitchFamily="18" charset="0"/>
                <a:cs typeface="Times New Roman" panose="02020603050405020304" pitchFamily="18" charset="0"/>
              </a:rPr>
              <a:t>Abstract</a:t>
            </a:r>
          </a:p>
          <a:p>
            <a:r>
              <a:rPr lang="en-US" sz="1400" dirty="0">
                <a:latin typeface="Times New Roman" panose="02020603050405020304" pitchFamily="18" charset="0"/>
                <a:cs typeface="Times New Roman" panose="02020603050405020304" pitchFamily="18" charset="0"/>
              </a:rPr>
              <a:t>Introduction to the work</a:t>
            </a:r>
          </a:p>
          <a:p>
            <a:r>
              <a:rPr lang="en-US" sz="1400" dirty="0">
                <a:latin typeface="Times New Roman" panose="02020603050405020304" pitchFamily="18" charset="0"/>
                <a:cs typeface="Times New Roman" panose="02020603050405020304" pitchFamily="18" charset="0"/>
              </a:rPr>
              <a:t>Literature Survey </a:t>
            </a:r>
          </a:p>
          <a:p>
            <a:r>
              <a:rPr lang="en-US" sz="1400" dirty="0">
                <a:latin typeface="Times New Roman" panose="02020603050405020304" pitchFamily="18" charset="0"/>
                <a:cs typeface="Times New Roman" panose="02020603050405020304" pitchFamily="18" charset="0"/>
              </a:rPr>
              <a:t>Comparative analysis of the survey</a:t>
            </a:r>
          </a:p>
          <a:p>
            <a:r>
              <a:rPr lang="en-US" sz="1400" dirty="0">
                <a:latin typeface="Times New Roman" panose="02020603050405020304" pitchFamily="18" charset="0"/>
                <a:cs typeface="Times New Roman" panose="02020603050405020304" pitchFamily="18" charset="0"/>
              </a:rPr>
              <a:t>Problem Statement</a:t>
            </a:r>
          </a:p>
          <a:p>
            <a:r>
              <a:rPr lang="en-US" sz="1400" dirty="0">
                <a:latin typeface="Times New Roman" panose="02020603050405020304" pitchFamily="18" charset="0"/>
                <a:cs typeface="Times New Roman" panose="02020603050405020304" pitchFamily="18" charset="0"/>
              </a:rPr>
              <a:t>System Requirements</a:t>
            </a:r>
          </a:p>
          <a:p>
            <a:r>
              <a:rPr lang="en-US" sz="1400" dirty="0">
                <a:latin typeface="Times New Roman" panose="02020603050405020304" pitchFamily="18" charset="0"/>
                <a:cs typeface="Times New Roman" panose="02020603050405020304" pitchFamily="18" charset="0"/>
              </a:rPr>
              <a:t>Design Methodology</a:t>
            </a:r>
          </a:p>
          <a:p>
            <a:r>
              <a:rPr lang="en-US" sz="1400" dirty="0">
                <a:latin typeface="Times New Roman" panose="02020603050405020304" pitchFamily="18" charset="0"/>
                <a:cs typeface="Times New Roman" panose="02020603050405020304" pitchFamily="18" charset="0"/>
              </a:rPr>
              <a:t>Module Description</a:t>
            </a:r>
          </a:p>
          <a:p>
            <a:r>
              <a:rPr lang="en-US" sz="1400" dirty="0">
                <a:latin typeface="Times New Roman" panose="02020603050405020304" pitchFamily="18" charset="0"/>
                <a:cs typeface="Times New Roman" panose="02020603050405020304" pitchFamily="18" charset="0"/>
              </a:rPr>
              <a:t>System Testing </a:t>
            </a:r>
          </a:p>
          <a:p>
            <a:r>
              <a:rPr lang="en-US" sz="1400" dirty="0">
                <a:latin typeface="Times New Roman" panose="02020603050405020304" pitchFamily="18" charset="0"/>
                <a:cs typeface="Times New Roman" panose="02020603050405020304" pitchFamily="18" charset="0"/>
              </a:rPr>
              <a:t>System Implementation </a:t>
            </a:r>
          </a:p>
          <a:p>
            <a:r>
              <a:rPr lang="en-US" sz="1400" dirty="0">
                <a:latin typeface="Times New Roman" panose="02020603050405020304" pitchFamily="18" charset="0"/>
                <a:cs typeface="Times New Roman" panose="02020603050405020304" pitchFamily="18" charset="0"/>
              </a:rPr>
              <a:t>Screen Shots</a:t>
            </a:r>
          </a:p>
          <a:p>
            <a:r>
              <a:rPr lang="en-US" sz="1400" dirty="0">
                <a:latin typeface="Times New Roman" panose="02020603050405020304" pitchFamily="18" charset="0"/>
                <a:cs typeface="Times New Roman" panose="02020603050405020304" pitchFamily="18" charset="0"/>
              </a:rPr>
              <a:t>Project Outcome</a:t>
            </a:r>
          </a:p>
          <a:p>
            <a:r>
              <a:rPr lang="en-US" sz="1400" dirty="0">
                <a:latin typeface="Times New Roman" panose="02020603050405020304" pitchFamily="18" charset="0"/>
                <a:cs typeface="Times New Roman" panose="02020603050405020304" pitchFamily="18" charset="0"/>
              </a:rPr>
              <a:t>Conclusion and Future Enhancement</a:t>
            </a:r>
          </a:p>
          <a:p>
            <a:r>
              <a:rPr lang="en-US" sz="1400" dirty="0">
                <a:latin typeface="Times New Roman" panose="02020603050405020304" pitchFamily="18" charset="0"/>
                <a:cs typeface="Times New Roman" panose="02020603050405020304" pitchFamily="18" charset="0"/>
              </a:rPr>
              <a:t>References</a:t>
            </a:r>
            <a:endParaRPr lang="en-IN" sz="1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D257C7DE-82B0-4BFD-ADB2-512C0711F065}"/>
              </a:ext>
            </a:extLst>
          </p:cNvPr>
          <p:cNvSpPr>
            <a:spLocks noGrp="1"/>
          </p:cNvSpPr>
          <p:nvPr>
            <p:ph type="dt" sz="half" idx="10"/>
          </p:nvPr>
        </p:nvSpPr>
        <p:spPr/>
        <p:txBody>
          <a:bodyPr/>
          <a:lstStyle/>
          <a:p>
            <a:r>
              <a:rPr lang="en-US" dirty="0"/>
              <a:t>15/07/2021</a:t>
            </a:r>
          </a:p>
        </p:txBody>
      </p:sp>
      <p:sp>
        <p:nvSpPr>
          <p:cNvPr id="5" name="Footer Placeholder 4">
            <a:extLst>
              <a:ext uri="{FF2B5EF4-FFF2-40B4-BE49-F238E27FC236}">
                <a16:creationId xmlns:a16="http://schemas.microsoft.com/office/drawing/2014/main" id="{4453918D-EF15-46E0-A6E8-96CFE8A48E36}"/>
              </a:ext>
            </a:extLst>
          </p:cNvPr>
          <p:cNvSpPr>
            <a:spLocks noGrp="1"/>
          </p:cNvSpPr>
          <p:nvPr>
            <p:ph type="ftr" sz="quarter" idx="11"/>
          </p:nvPr>
        </p:nvSpPr>
        <p:spPr/>
        <p:txBody>
          <a:bodyPr/>
          <a:lstStyle/>
          <a:p>
            <a:pPr algn="r"/>
            <a:r>
              <a:rPr lang="en-US" sz="1400" dirty="0">
                <a:solidFill>
                  <a:schemeClr val="tx2"/>
                </a:solidFill>
              </a:rPr>
              <a:t>Department of CSE, Vemana IT</a:t>
            </a:r>
          </a:p>
        </p:txBody>
      </p:sp>
      <p:sp>
        <p:nvSpPr>
          <p:cNvPr id="9" name="Footer Placeholder 4">
            <a:extLst>
              <a:ext uri="{FF2B5EF4-FFF2-40B4-BE49-F238E27FC236}">
                <a16:creationId xmlns:a16="http://schemas.microsoft.com/office/drawing/2014/main" id="{AF12BD91-D499-484D-AE27-5A29FE3A87B1}"/>
              </a:ext>
            </a:extLst>
          </p:cNvPr>
          <p:cNvSpPr txBox="1"/>
          <p:nvPr/>
        </p:nvSpPr>
        <p:spPr>
          <a:xfrm>
            <a:off x="8610600" y="4770399"/>
            <a:ext cx="287438" cy="270709"/>
          </a:xfrm>
          <a:prstGeom prst="rect">
            <a:avLst/>
          </a:prstGeom>
        </p:spPr>
        <p:txBody>
          <a:bodyPr vert="horz" lIns="91440" tIns="45720" rIns="91440" bIns="45720" rtlCol="0" anchor="ctr"/>
          <a:lstStyle>
            <a:lvl1pPr marL="0" algn="ctr"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pPr algn="r"/>
            <a:r>
              <a:rPr lang="en-US" sz="1400" dirty="0">
                <a:solidFill>
                  <a:schemeClr val="tx2"/>
                </a:solidFill>
              </a:rPr>
              <a:t>1</a:t>
            </a:r>
          </a:p>
        </p:txBody>
      </p:sp>
      <p:sp>
        <p:nvSpPr>
          <p:cNvPr id="10" name="Date Placeholder 3">
            <a:extLst>
              <a:ext uri="{FF2B5EF4-FFF2-40B4-BE49-F238E27FC236}">
                <a16:creationId xmlns:a16="http://schemas.microsoft.com/office/drawing/2014/main" id="{7EAEFA59-ADD5-483B-81EC-7CBC47C157AE}"/>
              </a:ext>
            </a:extLst>
          </p:cNvPr>
          <p:cNvSpPr txBox="1"/>
          <p:nvPr/>
        </p:nvSpPr>
        <p:spPr>
          <a:xfrm>
            <a:off x="457200" y="205978"/>
            <a:ext cx="2819400" cy="201216"/>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Network Monitor</a:t>
            </a:r>
          </a:p>
        </p:txBody>
      </p:sp>
      <p:sp>
        <p:nvSpPr>
          <p:cNvPr id="11" name="Date Placeholder 3"/>
          <p:cNvSpPr txBox="1"/>
          <p:nvPr/>
        </p:nvSpPr>
        <p:spPr>
          <a:xfrm>
            <a:off x="8115300" y="109702"/>
            <a:ext cx="990600" cy="349934"/>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2020 - 21</a:t>
            </a:r>
          </a:p>
        </p:txBody>
      </p:sp>
    </p:spTree>
    <p:extLst>
      <p:ext uri="{BB962C8B-B14F-4D97-AF65-F5344CB8AC3E}">
        <p14:creationId xmlns:p14="http://schemas.microsoft.com/office/powerpoint/2010/main" val="3924860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A67923-476B-1F45-9FF0-39F7D4E774C5}"/>
              </a:ext>
            </a:extLst>
          </p:cNvPr>
          <p:cNvSpPr>
            <a:spLocks noGrp="1"/>
          </p:cNvSpPr>
          <p:nvPr>
            <p:ph type="dt" sz="half" idx="10"/>
          </p:nvPr>
        </p:nvSpPr>
        <p:spPr/>
        <p:txBody>
          <a:bodyPr/>
          <a:lstStyle/>
          <a:p>
            <a:r>
              <a:rPr lang="en-US" dirty="0"/>
              <a:t>15/07/2021</a:t>
            </a:r>
          </a:p>
        </p:txBody>
      </p:sp>
      <p:sp>
        <p:nvSpPr>
          <p:cNvPr id="3" name="Footer Placeholder 2">
            <a:extLst>
              <a:ext uri="{FF2B5EF4-FFF2-40B4-BE49-F238E27FC236}">
                <a16:creationId xmlns:a16="http://schemas.microsoft.com/office/drawing/2014/main" id="{E2BBEDE5-87C4-AC4C-86F3-78BB1E245FB8}"/>
              </a:ext>
            </a:extLst>
          </p:cNvPr>
          <p:cNvSpPr>
            <a:spLocks noGrp="1"/>
          </p:cNvSpPr>
          <p:nvPr>
            <p:ph type="ftr" sz="quarter" idx="11"/>
          </p:nvPr>
        </p:nvSpPr>
        <p:spPr/>
        <p:txBody>
          <a:bodyPr/>
          <a:lstStyle/>
          <a:p>
            <a:r>
              <a:rPr lang="en-US" sz="1400" dirty="0">
                <a:solidFill>
                  <a:schemeClr val="tx2"/>
                </a:solidFill>
              </a:rPr>
              <a:t>Department of CSE, Vemana IT</a:t>
            </a:r>
          </a:p>
        </p:txBody>
      </p:sp>
      <p:sp>
        <p:nvSpPr>
          <p:cNvPr id="5" name="Rectangle 4">
            <a:extLst>
              <a:ext uri="{FF2B5EF4-FFF2-40B4-BE49-F238E27FC236}">
                <a16:creationId xmlns:a16="http://schemas.microsoft.com/office/drawing/2014/main" id="{8297B868-587E-FD4F-AF3D-6F27547B0685}"/>
              </a:ext>
            </a:extLst>
          </p:cNvPr>
          <p:cNvSpPr/>
          <p:nvPr/>
        </p:nvSpPr>
        <p:spPr>
          <a:xfrm>
            <a:off x="8528744" y="4719520"/>
            <a:ext cx="367408" cy="307777"/>
          </a:xfrm>
          <a:prstGeom prst="rect">
            <a:avLst/>
          </a:prstGeom>
        </p:spPr>
        <p:txBody>
          <a:bodyPr wrap="none">
            <a:spAutoFit/>
          </a:bodyPr>
          <a:lstStyle/>
          <a:p>
            <a:pPr algn="r"/>
            <a:r>
              <a:rPr lang="en-US" sz="1400" dirty="0">
                <a:solidFill>
                  <a:schemeClr val="tx2"/>
                </a:solidFill>
              </a:rPr>
              <a:t>19</a:t>
            </a:r>
          </a:p>
        </p:txBody>
      </p:sp>
      <p:sp>
        <p:nvSpPr>
          <p:cNvPr id="6" name="Rectangle 5">
            <a:extLst>
              <a:ext uri="{FF2B5EF4-FFF2-40B4-BE49-F238E27FC236}">
                <a16:creationId xmlns:a16="http://schemas.microsoft.com/office/drawing/2014/main" id="{6DE3048E-8B45-BB4D-B9A8-E268CF684880}"/>
              </a:ext>
            </a:extLst>
          </p:cNvPr>
          <p:cNvSpPr/>
          <p:nvPr/>
        </p:nvSpPr>
        <p:spPr>
          <a:xfrm>
            <a:off x="228600" y="209550"/>
            <a:ext cx="1274195" cy="276999"/>
          </a:xfrm>
          <a:prstGeom prst="rect">
            <a:avLst/>
          </a:prstGeom>
        </p:spPr>
        <p:txBody>
          <a:bodyPr wrap="none">
            <a:spAutoFit/>
          </a:bodyPr>
          <a:lstStyle/>
          <a:p>
            <a:r>
              <a:rPr lang="en-US" sz="1200" dirty="0">
                <a:solidFill>
                  <a:schemeClr val="tx1">
                    <a:tint val="75000"/>
                  </a:schemeClr>
                </a:solidFill>
              </a:rPr>
              <a:t>Network Monitor</a:t>
            </a:r>
          </a:p>
        </p:txBody>
      </p:sp>
      <p:sp>
        <p:nvSpPr>
          <p:cNvPr id="7" name="Rectangle 6">
            <a:extLst>
              <a:ext uri="{FF2B5EF4-FFF2-40B4-BE49-F238E27FC236}">
                <a16:creationId xmlns:a16="http://schemas.microsoft.com/office/drawing/2014/main" id="{BF32E418-0F33-2C4C-855C-BC144691C2CD}"/>
              </a:ext>
            </a:extLst>
          </p:cNvPr>
          <p:cNvSpPr/>
          <p:nvPr/>
        </p:nvSpPr>
        <p:spPr>
          <a:xfrm>
            <a:off x="7623688" y="176759"/>
            <a:ext cx="772969" cy="276999"/>
          </a:xfrm>
          <a:prstGeom prst="rect">
            <a:avLst/>
          </a:prstGeom>
        </p:spPr>
        <p:txBody>
          <a:bodyPr wrap="none">
            <a:spAutoFit/>
          </a:bodyPr>
          <a:lstStyle/>
          <a:p>
            <a:r>
              <a:rPr lang="en-US" sz="1200" dirty="0">
                <a:solidFill>
                  <a:schemeClr val="tx1">
                    <a:tint val="75000"/>
                  </a:schemeClr>
                </a:solidFill>
              </a:rPr>
              <a:t>2020 - 21</a:t>
            </a:r>
          </a:p>
        </p:txBody>
      </p:sp>
      <p:sp>
        <p:nvSpPr>
          <p:cNvPr id="8" name="Rectangle 7">
            <a:extLst>
              <a:ext uri="{FF2B5EF4-FFF2-40B4-BE49-F238E27FC236}">
                <a16:creationId xmlns:a16="http://schemas.microsoft.com/office/drawing/2014/main" id="{98D45F29-3D37-6840-9261-0DBD8B6082C8}"/>
              </a:ext>
            </a:extLst>
          </p:cNvPr>
          <p:cNvSpPr/>
          <p:nvPr/>
        </p:nvSpPr>
        <p:spPr>
          <a:xfrm>
            <a:off x="3183452" y="348049"/>
            <a:ext cx="2582758" cy="646331"/>
          </a:xfrm>
          <a:prstGeom prst="rect">
            <a:avLst/>
          </a:prstGeom>
        </p:spPr>
        <p:txBody>
          <a:bodyPr wrap="none">
            <a:spAutoFit/>
          </a:bodyPr>
          <a:lstStyle/>
          <a:p>
            <a:pPr algn="ctr"/>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Screen Shots</a:t>
            </a:r>
          </a:p>
        </p:txBody>
      </p:sp>
      <p:pic>
        <p:nvPicPr>
          <p:cNvPr id="10" name="Picture 9">
            <a:extLst>
              <a:ext uri="{FF2B5EF4-FFF2-40B4-BE49-F238E27FC236}">
                <a16:creationId xmlns:a16="http://schemas.microsoft.com/office/drawing/2014/main" id="{8C511293-5485-2F4A-9FEB-C1447FD1FACE}"/>
              </a:ext>
            </a:extLst>
          </p:cNvPr>
          <p:cNvPicPr>
            <a:picLocks noChangeAspect="1"/>
          </p:cNvPicPr>
          <p:nvPr/>
        </p:nvPicPr>
        <p:blipFill>
          <a:blip r:embed="rId2"/>
          <a:stretch>
            <a:fillRect/>
          </a:stretch>
        </p:blipFill>
        <p:spPr>
          <a:xfrm>
            <a:off x="304800" y="1072961"/>
            <a:ext cx="3995906" cy="1467247"/>
          </a:xfrm>
          <a:prstGeom prst="rect">
            <a:avLst/>
          </a:prstGeom>
        </p:spPr>
      </p:pic>
      <p:pic>
        <p:nvPicPr>
          <p:cNvPr id="11" name="Picture 10">
            <a:extLst>
              <a:ext uri="{FF2B5EF4-FFF2-40B4-BE49-F238E27FC236}">
                <a16:creationId xmlns:a16="http://schemas.microsoft.com/office/drawing/2014/main" id="{2D40EC48-9D98-C44F-A8A1-61A56C7DC916}"/>
              </a:ext>
            </a:extLst>
          </p:cNvPr>
          <p:cNvPicPr>
            <a:picLocks noChangeAspect="1"/>
          </p:cNvPicPr>
          <p:nvPr/>
        </p:nvPicPr>
        <p:blipFill>
          <a:blip r:embed="rId3"/>
          <a:stretch>
            <a:fillRect/>
          </a:stretch>
        </p:blipFill>
        <p:spPr>
          <a:xfrm>
            <a:off x="4648200" y="2343150"/>
            <a:ext cx="3184998" cy="2010530"/>
          </a:xfrm>
          <a:prstGeom prst="rect">
            <a:avLst/>
          </a:prstGeom>
        </p:spPr>
      </p:pic>
      <p:sp>
        <p:nvSpPr>
          <p:cNvPr id="13" name="TextBox 12">
            <a:extLst>
              <a:ext uri="{FF2B5EF4-FFF2-40B4-BE49-F238E27FC236}">
                <a16:creationId xmlns:a16="http://schemas.microsoft.com/office/drawing/2014/main" id="{CA60B4C4-94E3-8C45-BE07-885E1BF85C9C}"/>
              </a:ext>
            </a:extLst>
          </p:cNvPr>
          <p:cNvSpPr txBox="1"/>
          <p:nvPr/>
        </p:nvSpPr>
        <p:spPr>
          <a:xfrm>
            <a:off x="1221698" y="2713220"/>
            <a:ext cx="1695977" cy="369332"/>
          </a:xfrm>
          <a:prstGeom prst="rect">
            <a:avLst/>
          </a:prstGeom>
          <a:noFill/>
        </p:spPr>
        <p:txBody>
          <a:bodyPr wrap="none" rtlCol="0">
            <a:spAutoFit/>
          </a:bodyPr>
          <a:lstStyle/>
          <a:p>
            <a:r>
              <a:rPr lang="en-US" dirty="0"/>
              <a:t>Fig4: Login page</a:t>
            </a:r>
          </a:p>
        </p:txBody>
      </p:sp>
      <p:sp>
        <p:nvSpPr>
          <p:cNvPr id="14" name="TextBox 13">
            <a:extLst>
              <a:ext uri="{FF2B5EF4-FFF2-40B4-BE49-F238E27FC236}">
                <a16:creationId xmlns:a16="http://schemas.microsoft.com/office/drawing/2014/main" id="{03A04090-C32B-F84E-B29A-8104A6494478}"/>
              </a:ext>
            </a:extLst>
          </p:cNvPr>
          <p:cNvSpPr txBox="1"/>
          <p:nvPr/>
        </p:nvSpPr>
        <p:spPr>
          <a:xfrm>
            <a:off x="5553856" y="4459574"/>
            <a:ext cx="1948162" cy="369332"/>
          </a:xfrm>
          <a:prstGeom prst="rect">
            <a:avLst/>
          </a:prstGeom>
          <a:noFill/>
        </p:spPr>
        <p:txBody>
          <a:bodyPr wrap="none" rtlCol="0">
            <a:spAutoFit/>
          </a:bodyPr>
          <a:lstStyle/>
          <a:p>
            <a:r>
              <a:rPr lang="en-US" dirty="0"/>
              <a:t>Fig5: Register page</a:t>
            </a:r>
          </a:p>
        </p:txBody>
      </p:sp>
    </p:spTree>
    <p:extLst>
      <p:ext uri="{BB962C8B-B14F-4D97-AF65-F5344CB8AC3E}">
        <p14:creationId xmlns:p14="http://schemas.microsoft.com/office/powerpoint/2010/main" val="2597108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A67923-476B-1F45-9FF0-39F7D4E774C5}"/>
              </a:ext>
            </a:extLst>
          </p:cNvPr>
          <p:cNvSpPr>
            <a:spLocks noGrp="1"/>
          </p:cNvSpPr>
          <p:nvPr>
            <p:ph type="dt" sz="half" idx="10"/>
          </p:nvPr>
        </p:nvSpPr>
        <p:spPr/>
        <p:txBody>
          <a:bodyPr/>
          <a:lstStyle/>
          <a:p>
            <a:r>
              <a:rPr lang="en-US" dirty="0"/>
              <a:t>15/07/2021</a:t>
            </a:r>
          </a:p>
        </p:txBody>
      </p:sp>
      <p:sp>
        <p:nvSpPr>
          <p:cNvPr id="3" name="Footer Placeholder 2">
            <a:extLst>
              <a:ext uri="{FF2B5EF4-FFF2-40B4-BE49-F238E27FC236}">
                <a16:creationId xmlns:a16="http://schemas.microsoft.com/office/drawing/2014/main" id="{E2BBEDE5-87C4-AC4C-86F3-78BB1E245FB8}"/>
              </a:ext>
            </a:extLst>
          </p:cNvPr>
          <p:cNvSpPr>
            <a:spLocks noGrp="1"/>
          </p:cNvSpPr>
          <p:nvPr>
            <p:ph type="ftr" sz="quarter" idx="11"/>
          </p:nvPr>
        </p:nvSpPr>
        <p:spPr/>
        <p:txBody>
          <a:bodyPr/>
          <a:lstStyle/>
          <a:p>
            <a:r>
              <a:rPr lang="en-US" sz="1400" dirty="0">
                <a:solidFill>
                  <a:schemeClr val="tx2"/>
                </a:solidFill>
              </a:rPr>
              <a:t>Department of CSE, Vemana IT</a:t>
            </a:r>
          </a:p>
        </p:txBody>
      </p:sp>
      <p:sp>
        <p:nvSpPr>
          <p:cNvPr id="5" name="Rectangle 4">
            <a:extLst>
              <a:ext uri="{FF2B5EF4-FFF2-40B4-BE49-F238E27FC236}">
                <a16:creationId xmlns:a16="http://schemas.microsoft.com/office/drawing/2014/main" id="{8297B868-587E-FD4F-AF3D-6F27547B0685}"/>
              </a:ext>
            </a:extLst>
          </p:cNvPr>
          <p:cNvSpPr/>
          <p:nvPr/>
        </p:nvSpPr>
        <p:spPr>
          <a:xfrm>
            <a:off x="8528744" y="4719520"/>
            <a:ext cx="367408" cy="307777"/>
          </a:xfrm>
          <a:prstGeom prst="rect">
            <a:avLst/>
          </a:prstGeom>
        </p:spPr>
        <p:txBody>
          <a:bodyPr wrap="none">
            <a:spAutoFit/>
          </a:bodyPr>
          <a:lstStyle/>
          <a:p>
            <a:pPr algn="r"/>
            <a:r>
              <a:rPr lang="en-US" sz="1400" dirty="0">
                <a:solidFill>
                  <a:schemeClr val="tx2"/>
                </a:solidFill>
              </a:rPr>
              <a:t>20</a:t>
            </a:r>
          </a:p>
        </p:txBody>
      </p:sp>
      <p:sp>
        <p:nvSpPr>
          <p:cNvPr id="6" name="Rectangle 5">
            <a:extLst>
              <a:ext uri="{FF2B5EF4-FFF2-40B4-BE49-F238E27FC236}">
                <a16:creationId xmlns:a16="http://schemas.microsoft.com/office/drawing/2014/main" id="{6DE3048E-8B45-BB4D-B9A8-E268CF684880}"/>
              </a:ext>
            </a:extLst>
          </p:cNvPr>
          <p:cNvSpPr/>
          <p:nvPr/>
        </p:nvSpPr>
        <p:spPr>
          <a:xfrm>
            <a:off x="228600" y="209550"/>
            <a:ext cx="1274195" cy="276999"/>
          </a:xfrm>
          <a:prstGeom prst="rect">
            <a:avLst/>
          </a:prstGeom>
        </p:spPr>
        <p:txBody>
          <a:bodyPr wrap="none">
            <a:spAutoFit/>
          </a:bodyPr>
          <a:lstStyle/>
          <a:p>
            <a:r>
              <a:rPr lang="en-US" sz="1200" dirty="0">
                <a:solidFill>
                  <a:schemeClr val="tx1">
                    <a:tint val="75000"/>
                  </a:schemeClr>
                </a:solidFill>
              </a:rPr>
              <a:t>Network Monitor</a:t>
            </a:r>
          </a:p>
        </p:txBody>
      </p:sp>
      <p:sp>
        <p:nvSpPr>
          <p:cNvPr id="7" name="Rectangle 6">
            <a:extLst>
              <a:ext uri="{FF2B5EF4-FFF2-40B4-BE49-F238E27FC236}">
                <a16:creationId xmlns:a16="http://schemas.microsoft.com/office/drawing/2014/main" id="{BF32E418-0F33-2C4C-855C-BC144691C2CD}"/>
              </a:ext>
            </a:extLst>
          </p:cNvPr>
          <p:cNvSpPr/>
          <p:nvPr/>
        </p:nvSpPr>
        <p:spPr>
          <a:xfrm>
            <a:off x="7623688" y="176759"/>
            <a:ext cx="772969" cy="276999"/>
          </a:xfrm>
          <a:prstGeom prst="rect">
            <a:avLst/>
          </a:prstGeom>
        </p:spPr>
        <p:txBody>
          <a:bodyPr wrap="none">
            <a:spAutoFit/>
          </a:bodyPr>
          <a:lstStyle/>
          <a:p>
            <a:r>
              <a:rPr lang="en-US" sz="1200" dirty="0">
                <a:solidFill>
                  <a:schemeClr val="tx1">
                    <a:tint val="75000"/>
                  </a:schemeClr>
                </a:solidFill>
              </a:rPr>
              <a:t>2020 - 21</a:t>
            </a:r>
          </a:p>
        </p:txBody>
      </p:sp>
      <p:pic>
        <p:nvPicPr>
          <p:cNvPr id="4" name="Picture 3">
            <a:extLst>
              <a:ext uri="{FF2B5EF4-FFF2-40B4-BE49-F238E27FC236}">
                <a16:creationId xmlns:a16="http://schemas.microsoft.com/office/drawing/2014/main" id="{0C3BD078-130E-1B42-813F-6BB6C172B9F4}"/>
              </a:ext>
            </a:extLst>
          </p:cNvPr>
          <p:cNvPicPr>
            <a:picLocks noChangeAspect="1"/>
          </p:cNvPicPr>
          <p:nvPr/>
        </p:nvPicPr>
        <p:blipFill>
          <a:blip r:embed="rId2"/>
          <a:stretch>
            <a:fillRect/>
          </a:stretch>
        </p:blipFill>
        <p:spPr>
          <a:xfrm>
            <a:off x="457200" y="979131"/>
            <a:ext cx="3302000" cy="1919288"/>
          </a:xfrm>
          <a:prstGeom prst="rect">
            <a:avLst/>
          </a:prstGeom>
        </p:spPr>
      </p:pic>
      <p:pic>
        <p:nvPicPr>
          <p:cNvPr id="9" name="Picture 8">
            <a:extLst>
              <a:ext uri="{FF2B5EF4-FFF2-40B4-BE49-F238E27FC236}">
                <a16:creationId xmlns:a16="http://schemas.microsoft.com/office/drawing/2014/main" id="{354D6935-5142-6844-91C0-68647C8051EE}"/>
              </a:ext>
            </a:extLst>
          </p:cNvPr>
          <p:cNvPicPr>
            <a:picLocks noChangeAspect="1"/>
          </p:cNvPicPr>
          <p:nvPr/>
        </p:nvPicPr>
        <p:blipFill>
          <a:blip r:embed="rId3"/>
          <a:stretch>
            <a:fillRect/>
          </a:stretch>
        </p:blipFill>
        <p:spPr>
          <a:xfrm>
            <a:off x="4387293" y="2392217"/>
            <a:ext cx="4223307" cy="1874093"/>
          </a:xfrm>
          <a:prstGeom prst="rect">
            <a:avLst/>
          </a:prstGeom>
        </p:spPr>
      </p:pic>
      <p:sp>
        <p:nvSpPr>
          <p:cNvPr id="12" name="TextBox 11">
            <a:extLst>
              <a:ext uri="{FF2B5EF4-FFF2-40B4-BE49-F238E27FC236}">
                <a16:creationId xmlns:a16="http://schemas.microsoft.com/office/drawing/2014/main" id="{365C173E-3BC9-9647-8346-5C2EDD7B2E90}"/>
              </a:ext>
            </a:extLst>
          </p:cNvPr>
          <p:cNvSpPr txBox="1"/>
          <p:nvPr/>
        </p:nvSpPr>
        <p:spPr>
          <a:xfrm>
            <a:off x="1143000" y="3021669"/>
            <a:ext cx="1748364" cy="369332"/>
          </a:xfrm>
          <a:prstGeom prst="rect">
            <a:avLst/>
          </a:prstGeom>
          <a:noFill/>
        </p:spPr>
        <p:txBody>
          <a:bodyPr wrap="none" rtlCol="0">
            <a:spAutoFit/>
          </a:bodyPr>
          <a:lstStyle/>
          <a:p>
            <a:r>
              <a:rPr lang="en-US" dirty="0"/>
              <a:t>Fig6:Profile page</a:t>
            </a:r>
          </a:p>
        </p:txBody>
      </p:sp>
      <p:sp>
        <p:nvSpPr>
          <p:cNvPr id="13" name="TextBox 12">
            <a:extLst>
              <a:ext uri="{FF2B5EF4-FFF2-40B4-BE49-F238E27FC236}">
                <a16:creationId xmlns:a16="http://schemas.microsoft.com/office/drawing/2014/main" id="{C17C5896-3D8E-254F-90C3-28B0DB25607A}"/>
              </a:ext>
            </a:extLst>
          </p:cNvPr>
          <p:cNvSpPr txBox="1"/>
          <p:nvPr/>
        </p:nvSpPr>
        <p:spPr>
          <a:xfrm>
            <a:off x="5178009" y="4336135"/>
            <a:ext cx="2461379" cy="369332"/>
          </a:xfrm>
          <a:prstGeom prst="rect">
            <a:avLst/>
          </a:prstGeom>
          <a:noFill/>
        </p:spPr>
        <p:txBody>
          <a:bodyPr wrap="none" rtlCol="0">
            <a:spAutoFit/>
          </a:bodyPr>
          <a:lstStyle/>
          <a:p>
            <a:r>
              <a:rPr lang="en-US" dirty="0"/>
              <a:t>Fig7: Adding the devices</a:t>
            </a:r>
          </a:p>
        </p:txBody>
      </p:sp>
    </p:spTree>
    <p:extLst>
      <p:ext uri="{BB962C8B-B14F-4D97-AF65-F5344CB8AC3E}">
        <p14:creationId xmlns:p14="http://schemas.microsoft.com/office/powerpoint/2010/main" val="4073900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A67923-476B-1F45-9FF0-39F7D4E774C5}"/>
              </a:ext>
            </a:extLst>
          </p:cNvPr>
          <p:cNvSpPr>
            <a:spLocks noGrp="1"/>
          </p:cNvSpPr>
          <p:nvPr>
            <p:ph type="dt" sz="half" idx="10"/>
          </p:nvPr>
        </p:nvSpPr>
        <p:spPr/>
        <p:txBody>
          <a:bodyPr/>
          <a:lstStyle/>
          <a:p>
            <a:r>
              <a:rPr lang="en-US" dirty="0"/>
              <a:t>15/07/2021</a:t>
            </a:r>
          </a:p>
        </p:txBody>
      </p:sp>
      <p:sp>
        <p:nvSpPr>
          <p:cNvPr id="3" name="Footer Placeholder 2">
            <a:extLst>
              <a:ext uri="{FF2B5EF4-FFF2-40B4-BE49-F238E27FC236}">
                <a16:creationId xmlns:a16="http://schemas.microsoft.com/office/drawing/2014/main" id="{E2BBEDE5-87C4-AC4C-86F3-78BB1E245FB8}"/>
              </a:ext>
            </a:extLst>
          </p:cNvPr>
          <p:cNvSpPr>
            <a:spLocks noGrp="1"/>
          </p:cNvSpPr>
          <p:nvPr>
            <p:ph type="ftr" sz="quarter" idx="11"/>
          </p:nvPr>
        </p:nvSpPr>
        <p:spPr/>
        <p:txBody>
          <a:bodyPr/>
          <a:lstStyle/>
          <a:p>
            <a:r>
              <a:rPr lang="en-US" sz="1400" dirty="0">
                <a:solidFill>
                  <a:schemeClr val="tx2"/>
                </a:solidFill>
              </a:rPr>
              <a:t>Department of CSE, Vemana IT</a:t>
            </a:r>
          </a:p>
        </p:txBody>
      </p:sp>
      <p:sp>
        <p:nvSpPr>
          <p:cNvPr id="5" name="Rectangle 4">
            <a:extLst>
              <a:ext uri="{FF2B5EF4-FFF2-40B4-BE49-F238E27FC236}">
                <a16:creationId xmlns:a16="http://schemas.microsoft.com/office/drawing/2014/main" id="{8297B868-587E-FD4F-AF3D-6F27547B0685}"/>
              </a:ext>
            </a:extLst>
          </p:cNvPr>
          <p:cNvSpPr/>
          <p:nvPr/>
        </p:nvSpPr>
        <p:spPr>
          <a:xfrm>
            <a:off x="8528744" y="4719520"/>
            <a:ext cx="367408" cy="307777"/>
          </a:xfrm>
          <a:prstGeom prst="rect">
            <a:avLst/>
          </a:prstGeom>
        </p:spPr>
        <p:txBody>
          <a:bodyPr wrap="none">
            <a:spAutoFit/>
          </a:bodyPr>
          <a:lstStyle/>
          <a:p>
            <a:pPr algn="r"/>
            <a:r>
              <a:rPr lang="en-US" sz="1400" dirty="0">
                <a:solidFill>
                  <a:schemeClr val="tx2"/>
                </a:solidFill>
              </a:rPr>
              <a:t>21</a:t>
            </a:r>
          </a:p>
        </p:txBody>
      </p:sp>
      <p:sp>
        <p:nvSpPr>
          <p:cNvPr id="6" name="Rectangle 5">
            <a:extLst>
              <a:ext uri="{FF2B5EF4-FFF2-40B4-BE49-F238E27FC236}">
                <a16:creationId xmlns:a16="http://schemas.microsoft.com/office/drawing/2014/main" id="{6DE3048E-8B45-BB4D-B9A8-E268CF684880}"/>
              </a:ext>
            </a:extLst>
          </p:cNvPr>
          <p:cNvSpPr/>
          <p:nvPr/>
        </p:nvSpPr>
        <p:spPr>
          <a:xfrm>
            <a:off x="228600" y="209550"/>
            <a:ext cx="1274195" cy="276999"/>
          </a:xfrm>
          <a:prstGeom prst="rect">
            <a:avLst/>
          </a:prstGeom>
        </p:spPr>
        <p:txBody>
          <a:bodyPr wrap="none">
            <a:spAutoFit/>
          </a:bodyPr>
          <a:lstStyle/>
          <a:p>
            <a:r>
              <a:rPr lang="en-US" sz="1200" dirty="0">
                <a:solidFill>
                  <a:schemeClr val="tx1">
                    <a:tint val="75000"/>
                  </a:schemeClr>
                </a:solidFill>
              </a:rPr>
              <a:t>Network Monitor</a:t>
            </a:r>
          </a:p>
        </p:txBody>
      </p:sp>
      <p:sp>
        <p:nvSpPr>
          <p:cNvPr id="7" name="Rectangle 6">
            <a:extLst>
              <a:ext uri="{FF2B5EF4-FFF2-40B4-BE49-F238E27FC236}">
                <a16:creationId xmlns:a16="http://schemas.microsoft.com/office/drawing/2014/main" id="{BF32E418-0F33-2C4C-855C-BC144691C2CD}"/>
              </a:ext>
            </a:extLst>
          </p:cNvPr>
          <p:cNvSpPr/>
          <p:nvPr/>
        </p:nvSpPr>
        <p:spPr>
          <a:xfrm>
            <a:off x="7623688" y="176759"/>
            <a:ext cx="772969" cy="276999"/>
          </a:xfrm>
          <a:prstGeom prst="rect">
            <a:avLst/>
          </a:prstGeom>
        </p:spPr>
        <p:txBody>
          <a:bodyPr wrap="none">
            <a:spAutoFit/>
          </a:bodyPr>
          <a:lstStyle/>
          <a:p>
            <a:r>
              <a:rPr lang="en-US" sz="1200" dirty="0">
                <a:solidFill>
                  <a:schemeClr val="tx1">
                    <a:tint val="75000"/>
                  </a:schemeClr>
                </a:solidFill>
              </a:rPr>
              <a:t>2020 - 21</a:t>
            </a:r>
          </a:p>
        </p:txBody>
      </p:sp>
      <p:pic>
        <p:nvPicPr>
          <p:cNvPr id="10" name="Picture 9">
            <a:extLst>
              <a:ext uri="{FF2B5EF4-FFF2-40B4-BE49-F238E27FC236}">
                <a16:creationId xmlns:a16="http://schemas.microsoft.com/office/drawing/2014/main" id="{85ABA67D-441D-324A-AFDF-C9E399F91ABD}"/>
              </a:ext>
            </a:extLst>
          </p:cNvPr>
          <p:cNvPicPr>
            <a:picLocks noChangeAspect="1"/>
          </p:cNvPicPr>
          <p:nvPr/>
        </p:nvPicPr>
        <p:blipFill>
          <a:blip r:embed="rId2"/>
          <a:stretch>
            <a:fillRect/>
          </a:stretch>
        </p:blipFill>
        <p:spPr>
          <a:xfrm>
            <a:off x="1676400" y="1196975"/>
            <a:ext cx="6088969" cy="2749550"/>
          </a:xfrm>
          <a:prstGeom prst="rect">
            <a:avLst/>
          </a:prstGeom>
        </p:spPr>
      </p:pic>
      <p:sp>
        <p:nvSpPr>
          <p:cNvPr id="11" name="TextBox 10">
            <a:extLst>
              <a:ext uri="{FF2B5EF4-FFF2-40B4-BE49-F238E27FC236}">
                <a16:creationId xmlns:a16="http://schemas.microsoft.com/office/drawing/2014/main" id="{3AA58831-1DB2-D145-AFD4-75E9003B62E2}"/>
              </a:ext>
            </a:extLst>
          </p:cNvPr>
          <p:cNvSpPr txBox="1"/>
          <p:nvPr/>
        </p:nvSpPr>
        <p:spPr>
          <a:xfrm>
            <a:off x="3657600" y="4010620"/>
            <a:ext cx="2813014" cy="369332"/>
          </a:xfrm>
          <a:prstGeom prst="rect">
            <a:avLst/>
          </a:prstGeom>
          <a:noFill/>
        </p:spPr>
        <p:txBody>
          <a:bodyPr wrap="none" rtlCol="0">
            <a:spAutoFit/>
          </a:bodyPr>
          <a:lstStyle/>
          <a:p>
            <a:r>
              <a:rPr lang="en-US" dirty="0"/>
              <a:t>Fig8: Total Status of devices </a:t>
            </a:r>
          </a:p>
        </p:txBody>
      </p:sp>
    </p:spTree>
    <p:extLst>
      <p:ext uri="{BB962C8B-B14F-4D97-AF65-F5344CB8AC3E}">
        <p14:creationId xmlns:p14="http://schemas.microsoft.com/office/powerpoint/2010/main" val="2125054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3229"/>
            <a:ext cx="8229600" cy="3289732"/>
          </a:xfrm>
        </p:spPr>
        <p:txBody>
          <a:bodyPr>
            <a:normAutofit/>
          </a:bodyPr>
          <a:lstStyle/>
          <a:p>
            <a:pPr algn="just">
              <a:lnSpc>
                <a:spcPct val="150000"/>
              </a:lnSpc>
            </a:pPr>
            <a:r>
              <a:rPr lang="en-US" sz="1400" dirty="0">
                <a:latin typeface="Times New Roman" panose="02020603050405020304" pitchFamily="18" charset="0"/>
                <a:cs typeface="Times New Roman" panose="02020603050405020304" pitchFamily="18" charset="0"/>
              </a:rPr>
              <a:t>A fully functional network monitoring system that can overlay various monitoring protocols such as ICMP, SMTP, ARP, LLDP and so on to obtain all information about various network nodes.</a:t>
            </a:r>
          </a:p>
          <a:p>
            <a:pPr algn="just">
              <a:lnSpc>
                <a:spcPct val="150000"/>
              </a:lnSpc>
            </a:pPr>
            <a:r>
              <a:rPr lang="en-US" sz="1400" dirty="0">
                <a:latin typeface="Times New Roman" panose="02020603050405020304" pitchFamily="18" charset="0"/>
                <a:cs typeface="Times New Roman" panose="02020603050405020304" pitchFamily="18" charset="0"/>
              </a:rPr>
              <a:t>Development of easy installation script setup documentation. </a:t>
            </a:r>
          </a:p>
          <a:p>
            <a:pPr algn="just">
              <a:lnSpc>
                <a:spcPct val="150000"/>
              </a:lnSpc>
            </a:pPr>
            <a:r>
              <a:rPr lang="en-US" sz="1400" dirty="0">
                <a:latin typeface="Times New Roman" panose="02020603050405020304" pitchFamily="18" charset="0"/>
                <a:cs typeface="Times New Roman" panose="02020603050405020304" pitchFamily="18" charset="0"/>
              </a:rPr>
              <a:t>A lucid, user-friendly User Interface for the application that can display information with right intensity</a:t>
            </a:r>
          </a:p>
          <a:p>
            <a:pPr algn="just">
              <a:lnSpc>
                <a:spcPct val="150000"/>
              </a:lnSpc>
            </a:pPr>
            <a:r>
              <a:rPr lang="en-US" sz="1400" dirty="0">
                <a:latin typeface="Times New Roman" panose="02020603050405020304" pitchFamily="18" charset="0"/>
                <a:cs typeface="Times New Roman" panose="02020603050405020304" pitchFamily="18" charset="0"/>
              </a:rPr>
              <a:t>Consistent triggering for alerts in any inconsistent conditions that found in a network</a:t>
            </a:r>
          </a:p>
          <a:p>
            <a:pPr algn="just">
              <a:lnSpc>
                <a:spcPct val="150000"/>
              </a:lnSpc>
            </a:pPr>
            <a:r>
              <a:rPr lang="en-US" sz="1400" dirty="0">
                <a:latin typeface="Times New Roman" panose="02020603050405020304" pitchFamily="18" charset="0"/>
                <a:cs typeface="Times New Roman" panose="02020603050405020304" pitchFamily="18" charset="0"/>
              </a:rPr>
              <a:t>Alerts should be sent to the users configured as per their customizations.</a:t>
            </a:r>
          </a:p>
        </p:txBody>
      </p:sp>
      <p:sp>
        <p:nvSpPr>
          <p:cNvPr id="9" name="Date Placeholder 3"/>
          <p:cNvSpPr txBox="1"/>
          <p:nvPr/>
        </p:nvSpPr>
        <p:spPr>
          <a:xfrm>
            <a:off x="8077200" y="57260"/>
            <a:ext cx="990600" cy="349934"/>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2020 - 21</a:t>
            </a:r>
          </a:p>
        </p:txBody>
      </p:sp>
      <p:sp>
        <p:nvSpPr>
          <p:cNvPr id="11" name="Title 1">
            <a:extLst>
              <a:ext uri="{FF2B5EF4-FFF2-40B4-BE49-F238E27FC236}">
                <a16:creationId xmlns:a16="http://schemas.microsoft.com/office/drawing/2014/main" id="{DC85129E-0B0B-4C64-B8AF-D549982166EC}"/>
              </a:ext>
            </a:extLst>
          </p:cNvPr>
          <p:cNvSpPr>
            <a:spLocks noGrp="1"/>
          </p:cNvSpPr>
          <p:nvPr>
            <p:ph type="title"/>
          </p:nvPr>
        </p:nvSpPr>
        <p:spPr>
          <a:xfrm>
            <a:off x="457200" y="205978"/>
            <a:ext cx="8229600" cy="857250"/>
          </a:xfrm>
        </p:spPr>
        <p:txBody>
          <a:bodyPr>
            <a:norm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Expected Outcome</a:t>
            </a:r>
          </a:p>
        </p:txBody>
      </p:sp>
      <p:sp>
        <p:nvSpPr>
          <p:cNvPr id="13" name="Footer Placeholder 4">
            <a:extLst>
              <a:ext uri="{FF2B5EF4-FFF2-40B4-BE49-F238E27FC236}">
                <a16:creationId xmlns:a16="http://schemas.microsoft.com/office/drawing/2014/main" id="{D1ABF561-8E91-4704-BDD7-0520E3848081}"/>
              </a:ext>
            </a:extLst>
          </p:cNvPr>
          <p:cNvSpPr>
            <a:spLocks noGrp="1"/>
          </p:cNvSpPr>
          <p:nvPr>
            <p:ph type="ftr" sz="quarter" idx="11"/>
          </p:nvPr>
        </p:nvSpPr>
        <p:spPr>
          <a:xfrm>
            <a:off x="3124200" y="4767264"/>
            <a:ext cx="2895600" cy="273844"/>
          </a:xfrm>
        </p:spPr>
        <p:txBody>
          <a:bodyPr/>
          <a:lstStyle/>
          <a:p>
            <a:pPr algn="r"/>
            <a:r>
              <a:rPr lang="en-US" sz="1400" dirty="0">
                <a:solidFill>
                  <a:schemeClr val="tx2"/>
                </a:solidFill>
              </a:rPr>
              <a:t>Department of CSE, Vemana IT</a:t>
            </a:r>
          </a:p>
        </p:txBody>
      </p:sp>
      <p:sp>
        <p:nvSpPr>
          <p:cNvPr id="10" name="Date Placeholder 3">
            <a:extLst>
              <a:ext uri="{FF2B5EF4-FFF2-40B4-BE49-F238E27FC236}">
                <a16:creationId xmlns:a16="http://schemas.microsoft.com/office/drawing/2014/main" id="{E6885163-434D-45CD-97C7-0ED98D1517AC}"/>
              </a:ext>
            </a:extLst>
          </p:cNvPr>
          <p:cNvSpPr txBox="1"/>
          <p:nvPr/>
        </p:nvSpPr>
        <p:spPr>
          <a:xfrm>
            <a:off x="457200" y="205978"/>
            <a:ext cx="2819400" cy="201216"/>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Network Monitor</a:t>
            </a:r>
          </a:p>
        </p:txBody>
      </p:sp>
      <p:sp>
        <p:nvSpPr>
          <p:cNvPr id="14" name="Date Placeholder 3">
            <a:extLst>
              <a:ext uri="{FF2B5EF4-FFF2-40B4-BE49-F238E27FC236}">
                <a16:creationId xmlns:a16="http://schemas.microsoft.com/office/drawing/2014/main" id="{D257C7DE-82B0-4BFD-ADB2-512C0711F065}"/>
              </a:ext>
            </a:extLst>
          </p:cNvPr>
          <p:cNvSpPr>
            <a:spLocks noGrp="1"/>
          </p:cNvSpPr>
          <p:nvPr>
            <p:ph type="dt" sz="half" idx="10"/>
          </p:nvPr>
        </p:nvSpPr>
        <p:spPr>
          <a:xfrm>
            <a:off x="457200" y="4767264"/>
            <a:ext cx="2133600" cy="273844"/>
          </a:xfrm>
        </p:spPr>
        <p:txBody>
          <a:bodyPr/>
          <a:lstStyle/>
          <a:p>
            <a:r>
              <a:rPr lang="en-US" dirty="0"/>
              <a:t>15/07/2021</a:t>
            </a:r>
          </a:p>
        </p:txBody>
      </p:sp>
      <p:sp>
        <p:nvSpPr>
          <p:cNvPr id="12" name="Footer Placeholder 4">
            <a:extLst>
              <a:ext uri="{FF2B5EF4-FFF2-40B4-BE49-F238E27FC236}">
                <a16:creationId xmlns:a16="http://schemas.microsoft.com/office/drawing/2014/main" id="{22DDB47F-B0C3-43E5-97DC-3FD506169118}"/>
              </a:ext>
            </a:extLst>
          </p:cNvPr>
          <p:cNvSpPr txBox="1"/>
          <p:nvPr/>
        </p:nvSpPr>
        <p:spPr>
          <a:xfrm>
            <a:off x="8229599" y="4770399"/>
            <a:ext cx="670095" cy="270709"/>
          </a:xfrm>
          <a:prstGeom prst="rect">
            <a:avLst/>
          </a:prstGeom>
        </p:spPr>
        <p:txBody>
          <a:bodyPr vert="horz" lIns="91440" tIns="45720" rIns="91440" bIns="45720" rtlCol="0" anchor="ctr"/>
          <a:lstStyle>
            <a:lvl1pPr marL="0" algn="ctr"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pPr algn="r"/>
            <a:r>
              <a:rPr lang="en-US" sz="1400" dirty="0">
                <a:solidFill>
                  <a:schemeClr val="tx2"/>
                </a:solidFill>
              </a:rPr>
              <a:t>22</a:t>
            </a:r>
          </a:p>
        </p:txBody>
      </p:sp>
    </p:spTree>
    <p:extLst>
      <p:ext uri="{BB962C8B-B14F-4D97-AF65-F5344CB8AC3E}">
        <p14:creationId xmlns:p14="http://schemas.microsoft.com/office/powerpoint/2010/main" val="3747719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A67923-476B-1F45-9FF0-39F7D4E774C5}"/>
              </a:ext>
            </a:extLst>
          </p:cNvPr>
          <p:cNvSpPr>
            <a:spLocks noGrp="1"/>
          </p:cNvSpPr>
          <p:nvPr>
            <p:ph type="dt" sz="half" idx="10"/>
          </p:nvPr>
        </p:nvSpPr>
        <p:spPr/>
        <p:txBody>
          <a:bodyPr/>
          <a:lstStyle/>
          <a:p>
            <a:r>
              <a:rPr lang="en-US" dirty="0"/>
              <a:t>15/07/2021</a:t>
            </a:r>
          </a:p>
        </p:txBody>
      </p:sp>
      <p:sp>
        <p:nvSpPr>
          <p:cNvPr id="3" name="Footer Placeholder 2">
            <a:extLst>
              <a:ext uri="{FF2B5EF4-FFF2-40B4-BE49-F238E27FC236}">
                <a16:creationId xmlns:a16="http://schemas.microsoft.com/office/drawing/2014/main" id="{E2BBEDE5-87C4-AC4C-86F3-78BB1E245FB8}"/>
              </a:ext>
            </a:extLst>
          </p:cNvPr>
          <p:cNvSpPr>
            <a:spLocks noGrp="1"/>
          </p:cNvSpPr>
          <p:nvPr>
            <p:ph type="ftr" sz="quarter" idx="11"/>
          </p:nvPr>
        </p:nvSpPr>
        <p:spPr/>
        <p:txBody>
          <a:bodyPr/>
          <a:lstStyle/>
          <a:p>
            <a:r>
              <a:rPr lang="en-US" sz="1400" dirty="0">
                <a:solidFill>
                  <a:schemeClr val="tx2"/>
                </a:solidFill>
              </a:rPr>
              <a:t>Department of CSE, Vemana IT</a:t>
            </a:r>
          </a:p>
        </p:txBody>
      </p:sp>
      <p:sp>
        <p:nvSpPr>
          <p:cNvPr id="5" name="Rectangle 4">
            <a:extLst>
              <a:ext uri="{FF2B5EF4-FFF2-40B4-BE49-F238E27FC236}">
                <a16:creationId xmlns:a16="http://schemas.microsoft.com/office/drawing/2014/main" id="{8297B868-587E-FD4F-AF3D-6F27547B0685}"/>
              </a:ext>
            </a:extLst>
          </p:cNvPr>
          <p:cNvSpPr/>
          <p:nvPr/>
        </p:nvSpPr>
        <p:spPr>
          <a:xfrm>
            <a:off x="8528744" y="4719520"/>
            <a:ext cx="367408" cy="307777"/>
          </a:xfrm>
          <a:prstGeom prst="rect">
            <a:avLst/>
          </a:prstGeom>
        </p:spPr>
        <p:txBody>
          <a:bodyPr wrap="none">
            <a:spAutoFit/>
          </a:bodyPr>
          <a:lstStyle/>
          <a:p>
            <a:pPr algn="r"/>
            <a:r>
              <a:rPr lang="en-US" sz="1400" dirty="0">
                <a:solidFill>
                  <a:schemeClr val="tx2"/>
                </a:solidFill>
              </a:rPr>
              <a:t>23</a:t>
            </a:r>
          </a:p>
        </p:txBody>
      </p:sp>
      <p:sp>
        <p:nvSpPr>
          <p:cNvPr id="6" name="Rectangle 5">
            <a:extLst>
              <a:ext uri="{FF2B5EF4-FFF2-40B4-BE49-F238E27FC236}">
                <a16:creationId xmlns:a16="http://schemas.microsoft.com/office/drawing/2014/main" id="{6DE3048E-8B45-BB4D-B9A8-E268CF684880}"/>
              </a:ext>
            </a:extLst>
          </p:cNvPr>
          <p:cNvSpPr/>
          <p:nvPr/>
        </p:nvSpPr>
        <p:spPr>
          <a:xfrm>
            <a:off x="228600" y="209550"/>
            <a:ext cx="1274195" cy="276999"/>
          </a:xfrm>
          <a:prstGeom prst="rect">
            <a:avLst/>
          </a:prstGeom>
        </p:spPr>
        <p:txBody>
          <a:bodyPr wrap="none">
            <a:spAutoFit/>
          </a:bodyPr>
          <a:lstStyle/>
          <a:p>
            <a:r>
              <a:rPr lang="en-US" sz="1200" dirty="0">
                <a:solidFill>
                  <a:schemeClr val="tx1">
                    <a:tint val="75000"/>
                  </a:schemeClr>
                </a:solidFill>
              </a:rPr>
              <a:t>Network Monitor</a:t>
            </a:r>
          </a:p>
        </p:txBody>
      </p:sp>
      <p:sp>
        <p:nvSpPr>
          <p:cNvPr id="7" name="Rectangle 6">
            <a:extLst>
              <a:ext uri="{FF2B5EF4-FFF2-40B4-BE49-F238E27FC236}">
                <a16:creationId xmlns:a16="http://schemas.microsoft.com/office/drawing/2014/main" id="{BF32E418-0F33-2C4C-855C-BC144691C2CD}"/>
              </a:ext>
            </a:extLst>
          </p:cNvPr>
          <p:cNvSpPr/>
          <p:nvPr/>
        </p:nvSpPr>
        <p:spPr>
          <a:xfrm>
            <a:off x="7623688" y="176759"/>
            <a:ext cx="772969" cy="276999"/>
          </a:xfrm>
          <a:prstGeom prst="rect">
            <a:avLst/>
          </a:prstGeom>
        </p:spPr>
        <p:txBody>
          <a:bodyPr wrap="none">
            <a:spAutoFit/>
          </a:bodyPr>
          <a:lstStyle/>
          <a:p>
            <a:r>
              <a:rPr lang="en-US" sz="1200" dirty="0">
                <a:solidFill>
                  <a:schemeClr val="tx1">
                    <a:tint val="75000"/>
                  </a:schemeClr>
                </a:solidFill>
              </a:rPr>
              <a:t>2020 - 21</a:t>
            </a:r>
          </a:p>
        </p:txBody>
      </p:sp>
      <p:sp>
        <p:nvSpPr>
          <p:cNvPr id="8" name="Rectangle 7">
            <a:extLst>
              <a:ext uri="{FF2B5EF4-FFF2-40B4-BE49-F238E27FC236}">
                <a16:creationId xmlns:a16="http://schemas.microsoft.com/office/drawing/2014/main" id="{98D45F29-3D37-6840-9261-0DBD8B6082C8}"/>
              </a:ext>
            </a:extLst>
          </p:cNvPr>
          <p:cNvSpPr/>
          <p:nvPr/>
        </p:nvSpPr>
        <p:spPr>
          <a:xfrm>
            <a:off x="1001914" y="460622"/>
            <a:ext cx="7122655" cy="646331"/>
          </a:xfrm>
          <a:prstGeom prst="rect">
            <a:avLst/>
          </a:prstGeom>
        </p:spPr>
        <p:txBody>
          <a:bodyPr wrap="none">
            <a:spAutoFit/>
          </a:bodyPr>
          <a:lstStyle/>
          <a:p>
            <a:pPr algn="ctr"/>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mj-ea"/>
                <a:cs typeface="Times New Roman" panose="02020603050405020304" pitchFamily="18" charset="0"/>
              </a:rPr>
              <a:t>Conclusion And Future Enhancement</a:t>
            </a:r>
          </a:p>
        </p:txBody>
      </p:sp>
      <p:sp>
        <p:nvSpPr>
          <p:cNvPr id="4" name="Rectangle 3">
            <a:extLst>
              <a:ext uri="{FF2B5EF4-FFF2-40B4-BE49-F238E27FC236}">
                <a16:creationId xmlns:a16="http://schemas.microsoft.com/office/drawing/2014/main" id="{F78848AD-4F4D-E540-94EB-0DF5D49DC573}"/>
              </a:ext>
            </a:extLst>
          </p:cNvPr>
          <p:cNvSpPr/>
          <p:nvPr/>
        </p:nvSpPr>
        <p:spPr>
          <a:xfrm>
            <a:off x="533400" y="1200150"/>
            <a:ext cx="8153400" cy="1661993"/>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IN" sz="1400" dirty="0">
                <a:solidFill>
                  <a:srgbClr val="211E1E"/>
                </a:solidFill>
                <a:latin typeface="Times New Roman" panose="02020603050405020304" pitchFamily="18" charset="0"/>
                <a:cs typeface="Times New Roman" panose="02020603050405020304" pitchFamily="18" charset="0"/>
              </a:rPr>
              <a:t>Monitoring a network is very essential, intelligent management of the business. It helps the business grow and prevent them from un- necessary downtime due to inappropriate use of resources. </a:t>
            </a:r>
          </a:p>
          <a:p>
            <a:pPr marL="285750" indent="-285750" algn="just">
              <a:lnSpc>
                <a:spcPct val="150000"/>
              </a:lnSpc>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This tool can be further used in areas such as remote monitoring, where we can monitor branch network of a company from the main office. </a:t>
            </a:r>
          </a:p>
          <a:p>
            <a:endParaRPr lang="en-IN" dirty="0"/>
          </a:p>
        </p:txBody>
      </p:sp>
    </p:spTree>
    <p:extLst>
      <p:ext uri="{BB962C8B-B14F-4D97-AF65-F5344CB8AC3E}">
        <p14:creationId xmlns:p14="http://schemas.microsoft.com/office/powerpoint/2010/main" val="1182088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3229"/>
            <a:ext cx="8229600" cy="3289732"/>
          </a:xfrm>
        </p:spPr>
        <p:txBody>
          <a:bodyPr>
            <a:normAutofit/>
          </a:bodyPr>
          <a:lstStyle/>
          <a:p>
            <a:pPr marL="0" indent="0" algn="just">
              <a:lnSpc>
                <a:spcPct val="150000"/>
              </a:lnSpc>
              <a:buNone/>
            </a:pPr>
            <a:r>
              <a:rPr lang="en-US" sz="1400" dirty="0">
                <a:latin typeface="Times New Roman" panose="02020603050405020304" pitchFamily="18" charset="0"/>
                <a:cs typeface="Times New Roman" panose="02020603050405020304" pitchFamily="18" charset="0"/>
              </a:rPr>
              <a:t>[1] </a:t>
            </a:r>
            <a:r>
              <a:rPr lang="en-US" sz="1400" b="1" dirty="0">
                <a:latin typeface="Times New Roman" panose="02020603050405020304" pitchFamily="18" charset="0"/>
                <a:cs typeface="Times New Roman" panose="02020603050405020304" pitchFamily="18" charset="0"/>
              </a:rPr>
              <a:t>Network Monitoring System for Network Equipment Availability and Performance Reporting</a:t>
            </a:r>
            <a:r>
              <a:rPr lang="en-US" sz="1400" dirty="0">
                <a:latin typeface="Times New Roman" panose="02020603050405020304" pitchFamily="18" charset="0"/>
                <a:cs typeface="Times New Roman" panose="02020603050405020304" pitchFamily="18" charset="0"/>
              </a:rPr>
              <a:t> –by Baphumelele Masikisiki, Siyabulela Dyakalashre[2020]</a:t>
            </a:r>
          </a:p>
          <a:p>
            <a:pPr marL="0" indent="0" algn="just">
              <a:lnSpc>
                <a:spcPct val="150000"/>
              </a:lnSpc>
              <a:buNone/>
            </a:pPr>
            <a:r>
              <a:rPr lang="en-US" sz="1400" b="1" dirty="0">
                <a:latin typeface="Times New Roman" panose="02020603050405020304" pitchFamily="18" charset="0"/>
                <a:cs typeface="Times New Roman" panose="02020603050405020304" pitchFamily="18" charset="0"/>
              </a:rPr>
              <a:t>[2] Architecture of a Network Performance Monitor for Application Services on Multi-Clouds</a:t>
            </a:r>
            <a:r>
              <a:rPr lang="en-US" sz="1400" dirty="0">
                <a:latin typeface="Times New Roman" panose="02020603050405020304" pitchFamily="18" charset="0"/>
                <a:cs typeface="Times New Roman" panose="02020603050405020304" pitchFamily="18" charset="0"/>
              </a:rPr>
              <a:t> – by Young-min Kim, Ki-sung Lee, Jae-cheol Uhm, Si-chang Kim, and Chan-gun Lee 2018</a:t>
            </a:r>
          </a:p>
          <a:p>
            <a:pPr marL="0" indent="0" algn="just">
              <a:lnSpc>
                <a:spcPct val="150000"/>
              </a:lnSpc>
              <a:buNone/>
            </a:pPr>
            <a:r>
              <a:rPr lang="en-US" sz="1400" dirty="0">
                <a:latin typeface="Times New Roman" panose="02020603050405020304" pitchFamily="18" charset="0"/>
                <a:cs typeface="Times New Roman" panose="02020603050405020304" pitchFamily="18" charset="0"/>
              </a:rPr>
              <a:t>[3] </a:t>
            </a:r>
            <a:r>
              <a:rPr lang="en-US" sz="1400" b="1" dirty="0">
                <a:latin typeface="Times New Roman" panose="02020603050405020304" pitchFamily="18" charset="0"/>
                <a:cs typeface="Times New Roman" panose="02020603050405020304" pitchFamily="18" charset="0"/>
              </a:rPr>
              <a:t>Measurement-Aware Monitor Placement and Routing: A Joint Optimization Approach for Network-Wide Measurements</a:t>
            </a:r>
            <a:r>
              <a:rPr lang="en-US" sz="1400" dirty="0">
                <a:latin typeface="Times New Roman" panose="02020603050405020304" pitchFamily="18" charset="0"/>
                <a:cs typeface="Times New Roman" panose="02020603050405020304" pitchFamily="18" charset="0"/>
              </a:rPr>
              <a:t> – by Guanyao Huang, Chia-Wei Chang, Chen-Nee Chuah, and Bill Lin 2017</a:t>
            </a:r>
          </a:p>
          <a:p>
            <a:pPr marL="0" indent="0" algn="just">
              <a:lnSpc>
                <a:spcPct val="150000"/>
              </a:lnSpc>
              <a:buNone/>
            </a:pPr>
            <a:r>
              <a:rPr lang="en-US" sz="1400" dirty="0">
                <a:latin typeface="Times New Roman" panose="02020603050405020304" pitchFamily="18" charset="0"/>
                <a:cs typeface="Times New Roman" panose="02020603050405020304" pitchFamily="18" charset="0"/>
              </a:rPr>
              <a:t>[4] </a:t>
            </a:r>
            <a:r>
              <a:rPr lang="en-US" sz="1400" b="1" dirty="0">
                <a:latin typeface="Times New Roman" panose="02020603050405020304" pitchFamily="18" charset="0"/>
                <a:cs typeface="Times New Roman" panose="02020603050405020304" pitchFamily="18" charset="0"/>
              </a:rPr>
              <a:t>A Web-based monitor and management system architecture for enterprise virtual private network </a:t>
            </a:r>
            <a:r>
              <a:rPr lang="en-US" sz="1400" dirty="0">
                <a:latin typeface="Times New Roman" panose="02020603050405020304" pitchFamily="18" charset="0"/>
                <a:cs typeface="Times New Roman" panose="02020603050405020304" pitchFamily="18" charset="0"/>
              </a:rPr>
              <a:t>– by Ruey-Shun Chen , Change-Jen Hsu 2019</a:t>
            </a:r>
          </a:p>
          <a:p>
            <a:pPr marL="0" indent="0" algn="just">
              <a:lnSpc>
                <a:spcPct val="150000"/>
              </a:lnSpc>
              <a:buNone/>
            </a:pPr>
            <a:endParaRPr lang="en-US" sz="14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4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4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2200" dirty="0">
              <a:latin typeface="Times New Roman" panose="02020603050405020304" pitchFamily="18" charset="0"/>
              <a:cs typeface="Times New Roman" panose="02020603050405020304" pitchFamily="18" charset="0"/>
            </a:endParaRPr>
          </a:p>
        </p:txBody>
      </p:sp>
      <p:sp>
        <p:nvSpPr>
          <p:cNvPr id="9" name="Date Placeholder 3"/>
          <p:cNvSpPr txBox="1"/>
          <p:nvPr/>
        </p:nvSpPr>
        <p:spPr>
          <a:xfrm>
            <a:off x="8077200" y="57260"/>
            <a:ext cx="990600" cy="349934"/>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2020 - 21</a:t>
            </a:r>
          </a:p>
        </p:txBody>
      </p:sp>
      <p:sp>
        <p:nvSpPr>
          <p:cNvPr id="11" name="Title 1">
            <a:extLst>
              <a:ext uri="{FF2B5EF4-FFF2-40B4-BE49-F238E27FC236}">
                <a16:creationId xmlns:a16="http://schemas.microsoft.com/office/drawing/2014/main" id="{DC85129E-0B0B-4C64-B8AF-D549982166EC}"/>
              </a:ext>
            </a:extLst>
          </p:cNvPr>
          <p:cNvSpPr>
            <a:spLocks noGrp="1"/>
          </p:cNvSpPr>
          <p:nvPr>
            <p:ph type="title"/>
          </p:nvPr>
        </p:nvSpPr>
        <p:spPr>
          <a:xfrm>
            <a:off x="457200" y="205978"/>
            <a:ext cx="8229600" cy="857250"/>
          </a:xfrm>
        </p:spPr>
        <p:txBody>
          <a:bodyPr>
            <a:norm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REFERENCES</a:t>
            </a:r>
          </a:p>
        </p:txBody>
      </p:sp>
      <p:sp>
        <p:nvSpPr>
          <p:cNvPr id="13" name="Footer Placeholder 4">
            <a:extLst>
              <a:ext uri="{FF2B5EF4-FFF2-40B4-BE49-F238E27FC236}">
                <a16:creationId xmlns:a16="http://schemas.microsoft.com/office/drawing/2014/main" id="{D1ABF561-8E91-4704-BDD7-0520E3848081}"/>
              </a:ext>
            </a:extLst>
          </p:cNvPr>
          <p:cNvSpPr>
            <a:spLocks noGrp="1"/>
          </p:cNvSpPr>
          <p:nvPr>
            <p:ph type="ftr" sz="quarter" idx="11"/>
          </p:nvPr>
        </p:nvSpPr>
        <p:spPr>
          <a:xfrm>
            <a:off x="3124200" y="4767264"/>
            <a:ext cx="2895600" cy="273844"/>
          </a:xfrm>
        </p:spPr>
        <p:txBody>
          <a:bodyPr/>
          <a:lstStyle/>
          <a:p>
            <a:pPr algn="r"/>
            <a:r>
              <a:rPr lang="en-US" sz="1400" dirty="0">
                <a:solidFill>
                  <a:schemeClr val="tx2"/>
                </a:solidFill>
              </a:rPr>
              <a:t>Department of CSE, Vemana IT</a:t>
            </a:r>
          </a:p>
        </p:txBody>
      </p:sp>
      <p:sp>
        <p:nvSpPr>
          <p:cNvPr id="10" name="Date Placeholder 3">
            <a:extLst>
              <a:ext uri="{FF2B5EF4-FFF2-40B4-BE49-F238E27FC236}">
                <a16:creationId xmlns:a16="http://schemas.microsoft.com/office/drawing/2014/main" id="{E6885163-434D-45CD-97C7-0ED98D1517AC}"/>
              </a:ext>
            </a:extLst>
          </p:cNvPr>
          <p:cNvSpPr txBox="1"/>
          <p:nvPr/>
        </p:nvSpPr>
        <p:spPr>
          <a:xfrm>
            <a:off x="457200" y="205978"/>
            <a:ext cx="2819400" cy="201216"/>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Network Monitor</a:t>
            </a:r>
          </a:p>
        </p:txBody>
      </p:sp>
      <p:sp>
        <p:nvSpPr>
          <p:cNvPr id="14" name="Date Placeholder 3">
            <a:extLst>
              <a:ext uri="{FF2B5EF4-FFF2-40B4-BE49-F238E27FC236}">
                <a16:creationId xmlns:a16="http://schemas.microsoft.com/office/drawing/2014/main" id="{D257C7DE-82B0-4BFD-ADB2-512C0711F065}"/>
              </a:ext>
            </a:extLst>
          </p:cNvPr>
          <p:cNvSpPr>
            <a:spLocks noGrp="1"/>
          </p:cNvSpPr>
          <p:nvPr>
            <p:ph type="dt" sz="half" idx="10"/>
          </p:nvPr>
        </p:nvSpPr>
        <p:spPr>
          <a:xfrm>
            <a:off x="457200" y="4767264"/>
            <a:ext cx="2133600" cy="273844"/>
          </a:xfrm>
        </p:spPr>
        <p:txBody>
          <a:bodyPr/>
          <a:lstStyle/>
          <a:p>
            <a:r>
              <a:rPr lang="en-US" dirty="0"/>
              <a:t>15/07/2021</a:t>
            </a:r>
          </a:p>
        </p:txBody>
      </p:sp>
      <p:sp>
        <p:nvSpPr>
          <p:cNvPr id="12" name="Footer Placeholder 4">
            <a:extLst>
              <a:ext uri="{FF2B5EF4-FFF2-40B4-BE49-F238E27FC236}">
                <a16:creationId xmlns:a16="http://schemas.microsoft.com/office/drawing/2014/main" id="{C7E2142E-82BB-4994-B007-795485F7F8C9}"/>
              </a:ext>
            </a:extLst>
          </p:cNvPr>
          <p:cNvSpPr txBox="1"/>
          <p:nvPr/>
        </p:nvSpPr>
        <p:spPr>
          <a:xfrm>
            <a:off x="8229600" y="4770399"/>
            <a:ext cx="668438" cy="270709"/>
          </a:xfrm>
          <a:prstGeom prst="rect">
            <a:avLst/>
          </a:prstGeom>
        </p:spPr>
        <p:txBody>
          <a:bodyPr vert="horz" lIns="91440" tIns="45720" rIns="91440" bIns="45720" rtlCol="0" anchor="ctr"/>
          <a:lstStyle>
            <a:lvl1pPr marL="0" algn="ctr"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pPr algn="r"/>
            <a:r>
              <a:rPr lang="en-US" sz="1400" dirty="0">
                <a:solidFill>
                  <a:schemeClr val="tx2"/>
                </a:solidFill>
              </a:rPr>
              <a:t>24</a:t>
            </a:r>
          </a:p>
        </p:txBody>
      </p:sp>
    </p:spTree>
    <p:extLst>
      <p:ext uri="{BB962C8B-B14F-4D97-AF65-F5344CB8AC3E}">
        <p14:creationId xmlns:p14="http://schemas.microsoft.com/office/powerpoint/2010/main" val="815116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5950"/>
            <a:ext cx="8229600" cy="857250"/>
          </a:xfrm>
        </p:spPr>
        <p:txBody>
          <a:bodyPr>
            <a:normAutofit/>
          </a:bodyPr>
          <a:lstStyle/>
          <a:p>
            <a:r>
              <a:rPr lang="en-US" sz="4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THANK YOU</a:t>
            </a:r>
          </a:p>
        </p:txBody>
      </p:sp>
      <p:sp>
        <p:nvSpPr>
          <p:cNvPr id="12" name="Footer Placeholder 4">
            <a:extLst>
              <a:ext uri="{FF2B5EF4-FFF2-40B4-BE49-F238E27FC236}">
                <a16:creationId xmlns:a16="http://schemas.microsoft.com/office/drawing/2014/main" id="{13810B73-4AAA-481B-91C3-62C546016E85}"/>
              </a:ext>
            </a:extLst>
          </p:cNvPr>
          <p:cNvSpPr>
            <a:spLocks noGrp="1"/>
          </p:cNvSpPr>
          <p:nvPr>
            <p:ph type="ftr" sz="quarter" idx="11"/>
          </p:nvPr>
        </p:nvSpPr>
        <p:spPr>
          <a:xfrm>
            <a:off x="3124200" y="4767264"/>
            <a:ext cx="2895600" cy="273844"/>
          </a:xfrm>
        </p:spPr>
        <p:txBody>
          <a:bodyPr/>
          <a:lstStyle/>
          <a:p>
            <a:pPr algn="r"/>
            <a:r>
              <a:rPr lang="en-US" sz="1400" dirty="0">
                <a:solidFill>
                  <a:schemeClr val="tx2"/>
                </a:solidFill>
              </a:rPr>
              <a:t>Department of CSE, Vemana IT</a:t>
            </a:r>
          </a:p>
        </p:txBody>
      </p:sp>
      <p:sp>
        <p:nvSpPr>
          <p:cNvPr id="8" name="Date Placeholder 3">
            <a:extLst>
              <a:ext uri="{FF2B5EF4-FFF2-40B4-BE49-F238E27FC236}">
                <a16:creationId xmlns:a16="http://schemas.microsoft.com/office/drawing/2014/main" id="{E6885163-434D-45CD-97C7-0ED98D1517AC}"/>
              </a:ext>
            </a:extLst>
          </p:cNvPr>
          <p:cNvSpPr txBox="1"/>
          <p:nvPr/>
        </p:nvSpPr>
        <p:spPr>
          <a:xfrm>
            <a:off x="457200" y="205978"/>
            <a:ext cx="2819400" cy="201216"/>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Network Monitor</a:t>
            </a:r>
          </a:p>
        </p:txBody>
      </p:sp>
      <p:sp>
        <p:nvSpPr>
          <p:cNvPr id="14" name="Date Placeholder 3"/>
          <p:cNvSpPr txBox="1"/>
          <p:nvPr/>
        </p:nvSpPr>
        <p:spPr>
          <a:xfrm>
            <a:off x="8077200" y="57260"/>
            <a:ext cx="990600" cy="349934"/>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2020 - 21</a:t>
            </a:r>
          </a:p>
        </p:txBody>
      </p:sp>
      <p:sp>
        <p:nvSpPr>
          <p:cNvPr id="15" name="Date Placeholder 3">
            <a:extLst>
              <a:ext uri="{FF2B5EF4-FFF2-40B4-BE49-F238E27FC236}">
                <a16:creationId xmlns:a16="http://schemas.microsoft.com/office/drawing/2014/main" id="{D257C7DE-82B0-4BFD-ADB2-512C0711F065}"/>
              </a:ext>
            </a:extLst>
          </p:cNvPr>
          <p:cNvSpPr>
            <a:spLocks noGrp="1"/>
          </p:cNvSpPr>
          <p:nvPr>
            <p:ph type="dt" sz="half" idx="10"/>
          </p:nvPr>
        </p:nvSpPr>
        <p:spPr>
          <a:xfrm>
            <a:off x="457200" y="4767264"/>
            <a:ext cx="2133600" cy="273844"/>
          </a:xfrm>
        </p:spPr>
        <p:txBody>
          <a:bodyPr/>
          <a:lstStyle/>
          <a:p>
            <a:r>
              <a:rPr lang="en-US" dirty="0"/>
              <a:t>15/07ß/2021</a:t>
            </a:r>
          </a:p>
        </p:txBody>
      </p:sp>
      <p:sp>
        <p:nvSpPr>
          <p:cNvPr id="9" name="Footer Placeholder 4">
            <a:extLst>
              <a:ext uri="{FF2B5EF4-FFF2-40B4-BE49-F238E27FC236}">
                <a16:creationId xmlns:a16="http://schemas.microsoft.com/office/drawing/2014/main" id="{5BAABC9F-2C43-4E9E-95B7-07D7A0433B5A}"/>
              </a:ext>
            </a:extLst>
          </p:cNvPr>
          <p:cNvSpPr txBox="1"/>
          <p:nvPr/>
        </p:nvSpPr>
        <p:spPr>
          <a:xfrm>
            <a:off x="8229600" y="4770399"/>
            <a:ext cx="668438" cy="270709"/>
          </a:xfrm>
          <a:prstGeom prst="rect">
            <a:avLst/>
          </a:prstGeom>
        </p:spPr>
        <p:txBody>
          <a:bodyPr vert="horz" lIns="91440" tIns="45720" rIns="91440" bIns="45720" rtlCol="0" anchor="ctr"/>
          <a:lstStyle>
            <a:lvl1pPr marL="0" algn="ctr"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pPr algn="r"/>
            <a:r>
              <a:rPr lang="en-US" sz="1400" dirty="0">
                <a:solidFill>
                  <a:schemeClr val="tx2"/>
                </a:solidFill>
              </a:rPr>
              <a:t>25</a:t>
            </a:r>
          </a:p>
        </p:txBody>
      </p:sp>
    </p:spTree>
    <p:extLst>
      <p:ext uri="{BB962C8B-B14F-4D97-AF65-F5344CB8AC3E}">
        <p14:creationId xmlns:p14="http://schemas.microsoft.com/office/powerpoint/2010/main" val="1957674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70359"/>
            <a:ext cx="7772400" cy="3279698"/>
          </a:xfrm>
        </p:spPr>
        <p:txBody>
          <a:bodyPr lIns="90000">
            <a:noAutofit/>
          </a:bodyPr>
          <a:lstStyle/>
          <a:p>
            <a:pPr algn="just">
              <a:lnSpc>
                <a:spcPct val="150000"/>
              </a:lnSpc>
            </a:pPr>
            <a:r>
              <a:rPr lang="en-US" sz="1400" dirty="0">
                <a:latin typeface="Times New Roman" panose="02020603050405020304" pitchFamily="18" charset="0"/>
                <a:cs typeface="Times New Roman" panose="02020603050405020304" pitchFamily="18" charset="0"/>
              </a:rPr>
              <a:t>Network monitoring has critical significance in latest computer networks due to the rise of new complicated threats every day. </a:t>
            </a:r>
          </a:p>
          <a:p>
            <a:pPr algn="just">
              <a:lnSpc>
                <a:spcPct val="150000"/>
              </a:lnSpc>
            </a:pPr>
            <a:r>
              <a:rPr lang="en-US" sz="1400" dirty="0">
                <a:latin typeface="Times New Roman" panose="02020603050405020304" pitchFamily="18" charset="0"/>
                <a:cs typeface="Times New Roman" panose="02020603050405020304" pitchFamily="18" charset="0"/>
              </a:rPr>
              <a:t>Advances in networking  hardware technologies  enabled  administrators to deal networks with large endpoint systems, higher speeds, wireless connectivity, virtual devices, IoT devices, Cloud environments and so on.</a:t>
            </a:r>
          </a:p>
          <a:p>
            <a:pPr algn="just">
              <a:lnSpc>
                <a:spcPct val="150000"/>
              </a:lnSpc>
            </a:pPr>
            <a:r>
              <a:rPr lang="en-US" sz="1400" dirty="0">
                <a:latin typeface="Times New Roman" panose="02020603050405020304" pitchFamily="18" charset="0"/>
                <a:cs typeface="Times New Roman" panose="02020603050405020304" pitchFamily="18" charset="0"/>
              </a:rPr>
              <a:t> Network monitoring is a set of mechanisms that allows network administrators to know instantaneous state and long-term trends  of  a complex  computer  network.  </a:t>
            </a:r>
          </a:p>
        </p:txBody>
      </p:sp>
      <p:sp>
        <p:nvSpPr>
          <p:cNvPr id="6" name="Footer Placeholder 4"/>
          <p:cNvSpPr txBox="1"/>
          <p:nvPr/>
        </p:nvSpPr>
        <p:spPr>
          <a:xfrm>
            <a:off x="8610600" y="4770399"/>
            <a:ext cx="287438" cy="270709"/>
          </a:xfrm>
          <a:prstGeom prst="rect">
            <a:avLst/>
          </a:prstGeom>
        </p:spPr>
        <p:txBody>
          <a:bodyPr vert="horz" lIns="91440" tIns="45720" rIns="91440" bIns="45720" rtlCol="0" anchor="ctr"/>
          <a:lstStyle>
            <a:lvl1pPr marL="0" algn="ctr"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pPr algn="r"/>
            <a:r>
              <a:rPr lang="en-US" sz="1400" dirty="0">
                <a:solidFill>
                  <a:schemeClr val="tx2"/>
                </a:solidFill>
              </a:rPr>
              <a:t>2</a:t>
            </a:r>
          </a:p>
        </p:txBody>
      </p:sp>
      <p:sp>
        <p:nvSpPr>
          <p:cNvPr id="9" name="Date Placeholder 3"/>
          <p:cNvSpPr txBox="1"/>
          <p:nvPr/>
        </p:nvSpPr>
        <p:spPr>
          <a:xfrm>
            <a:off x="8077200" y="57260"/>
            <a:ext cx="990600" cy="349934"/>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2020 - 21</a:t>
            </a:r>
          </a:p>
        </p:txBody>
      </p:sp>
      <p:sp>
        <p:nvSpPr>
          <p:cNvPr id="11" name="Title 1">
            <a:extLst>
              <a:ext uri="{FF2B5EF4-FFF2-40B4-BE49-F238E27FC236}">
                <a16:creationId xmlns:a16="http://schemas.microsoft.com/office/drawing/2014/main" id="{DC85129E-0B0B-4C64-B8AF-D549982166EC}"/>
              </a:ext>
            </a:extLst>
          </p:cNvPr>
          <p:cNvSpPr>
            <a:spLocks noGrp="1"/>
          </p:cNvSpPr>
          <p:nvPr>
            <p:ph type="title"/>
          </p:nvPr>
        </p:nvSpPr>
        <p:spPr>
          <a:xfrm>
            <a:off x="457200" y="205978"/>
            <a:ext cx="8229600" cy="857250"/>
          </a:xfrm>
        </p:spPr>
        <p:txBody>
          <a:bodyPr>
            <a:norm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Abstract</a:t>
            </a:r>
          </a:p>
        </p:txBody>
      </p:sp>
      <p:sp>
        <p:nvSpPr>
          <p:cNvPr id="13" name="Footer Placeholder 4">
            <a:extLst>
              <a:ext uri="{FF2B5EF4-FFF2-40B4-BE49-F238E27FC236}">
                <a16:creationId xmlns:a16="http://schemas.microsoft.com/office/drawing/2014/main" id="{D1ABF561-8E91-4704-BDD7-0520E3848081}"/>
              </a:ext>
            </a:extLst>
          </p:cNvPr>
          <p:cNvSpPr>
            <a:spLocks noGrp="1"/>
          </p:cNvSpPr>
          <p:nvPr>
            <p:ph type="ftr" sz="quarter" idx="11"/>
          </p:nvPr>
        </p:nvSpPr>
        <p:spPr>
          <a:xfrm>
            <a:off x="3124200" y="4767264"/>
            <a:ext cx="2895600" cy="273844"/>
          </a:xfrm>
        </p:spPr>
        <p:txBody>
          <a:bodyPr/>
          <a:lstStyle/>
          <a:p>
            <a:pPr algn="r"/>
            <a:r>
              <a:rPr lang="en-US" sz="1400" dirty="0">
                <a:solidFill>
                  <a:schemeClr val="tx2"/>
                </a:solidFill>
              </a:rPr>
              <a:t>Department of CSE, Vemana IT</a:t>
            </a:r>
          </a:p>
        </p:txBody>
      </p:sp>
      <p:sp>
        <p:nvSpPr>
          <p:cNvPr id="10" name="Date Placeholder 3">
            <a:extLst>
              <a:ext uri="{FF2B5EF4-FFF2-40B4-BE49-F238E27FC236}">
                <a16:creationId xmlns:a16="http://schemas.microsoft.com/office/drawing/2014/main" id="{E6885163-434D-45CD-97C7-0ED98D1517AC}"/>
              </a:ext>
            </a:extLst>
          </p:cNvPr>
          <p:cNvSpPr txBox="1"/>
          <p:nvPr/>
        </p:nvSpPr>
        <p:spPr>
          <a:xfrm>
            <a:off x="457200" y="195943"/>
            <a:ext cx="2819400" cy="211251"/>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Network Monitor</a:t>
            </a:r>
          </a:p>
        </p:txBody>
      </p:sp>
      <p:sp>
        <p:nvSpPr>
          <p:cNvPr id="15" name="Date Placeholder 3">
            <a:extLst>
              <a:ext uri="{FF2B5EF4-FFF2-40B4-BE49-F238E27FC236}">
                <a16:creationId xmlns:a16="http://schemas.microsoft.com/office/drawing/2014/main" id="{D257C7DE-82B0-4BFD-ADB2-512C0711F065}"/>
              </a:ext>
            </a:extLst>
          </p:cNvPr>
          <p:cNvSpPr>
            <a:spLocks noGrp="1"/>
          </p:cNvSpPr>
          <p:nvPr>
            <p:ph type="dt" sz="half" idx="10"/>
          </p:nvPr>
        </p:nvSpPr>
        <p:spPr>
          <a:xfrm>
            <a:off x="457200" y="4767264"/>
            <a:ext cx="2133600" cy="273844"/>
          </a:xfrm>
        </p:spPr>
        <p:txBody>
          <a:bodyPr/>
          <a:lstStyle/>
          <a:p>
            <a:r>
              <a:rPr lang="en-US" dirty="0"/>
              <a:t>15/07/2021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73263"/>
            <a:ext cx="7772400" cy="3279698"/>
          </a:xfrm>
        </p:spPr>
        <p:txBody>
          <a:bodyPr lIns="90000">
            <a:noAutofit/>
          </a:bodyPr>
          <a:lstStyle/>
          <a:p>
            <a:pPr algn="just">
              <a:lnSpc>
                <a:spcPct val="150000"/>
              </a:lnSpc>
            </a:pPr>
            <a:r>
              <a:rPr lang="en-US" sz="1400" dirty="0">
                <a:latin typeface="Times New Roman" panose="02020603050405020304" pitchFamily="18" charset="0"/>
                <a:cs typeface="Times New Roman" panose="02020603050405020304" pitchFamily="18" charset="0"/>
              </a:rPr>
              <a:t>Network Monitor is a scripted tool that alerts the User about various status changes and updates such as Reachability, Firmware version changes, Issues, Resource usage, Device Information and so on .</a:t>
            </a:r>
          </a:p>
          <a:p>
            <a:pPr algn="just">
              <a:lnSpc>
                <a:spcPct val="150000"/>
              </a:lnSpc>
            </a:pPr>
            <a:r>
              <a:rPr lang="en-US" sz="1400" dirty="0">
                <a:latin typeface="Times New Roman" panose="02020603050405020304" pitchFamily="18" charset="0"/>
                <a:cs typeface="Times New Roman" panose="02020603050405020304" pitchFamily="18" charset="0"/>
              </a:rPr>
              <a:t>Alerts can be sent through various modes such as  Email.</a:t>
            </a:r>
          </a:p>
          <a:p>
            <a:pPr algn="just">
              <a:lnSpc>
                <a:spcPct val="150000"/>
              </a:lnSpc>
            </a:pPr>
            <a:r>
              <a:rPr lang="en-US" sz="1400" dirty="0">
                <a:latin typeface="Times New Roman" panose="02020603050405020304" pitchFamily="18" charset="0"/>
                <a:cs typeface="Times New Roman" panose="02020603050405020304" pitchFamily="18" charset="0"/>
              </a:rPr>
              <a:t>Various Protocols are used for obtaining these information such as ICMP, ARP, LLDP, SMTP and so on.</a:t>
            </a:r>
          </a:p>
          <a:p>
            <a:pPr algn="just">
              <a:lnSpc>
                <a:spcPct val="150000"/>
              </a:lnSpc>
            </a:pPr>
            <a:r>
              <a:rPr lang="en-US" sz="1400" dirty="0">
                <a:solidFill>
                  <a:srgbClr val="231F20"/>
                </a:solidFill>
                <a:latin typeface="Times New Roman" panose="02020603050405020304" pitchFamily="18" charset="0"/>
              </a:rPr>
              <a:t>The various  devices are supported by the system such as Servers, Routers, Switches, Virtual Machines, IoT Devices, Cloud Instances, Data Stores, Wireless Access Points, Endpoint PCs, Printers, Mobiles and so on.</a:t>
            </a:r>
            <a:endParaRPr lang="en-US" sz="1400" dirty="0">
              <a:solidFill>
                <a:srgbClr val="231F20"/>
              </a:solidFill>
              <a:latin typeface="Times New Roman" panose="02020603050405020304" pitchFamily="18" charset="0"/>
              <a:ea typeface="Times New Roman" panose="02020603050405020304" pitchFamily="18" charset="0"/>
            </a:endParaRPr>
          </a:p>
        </p:txBody>
      </p:sp>
      <p:sp>
        <p:nvSpPr>
          <p:cNvPr id="6" name="Footer Placeholder 4"/>
          <p:cNvSpPr txBox="1"/>
          <p:nvPr/>
        </p:nvSpPr>
        <p:spPr>
          <a:xfrm>
            <a:off x="8610600" y="4770399"/>
            <a:ext cx="287438" cy="270709"/>
          </a:xfrm>
          <a:prstGeom prst="rect">
            <a:avLst/>
          </a:prstGeom>
        </p:spPr>
        <p:txBody>
          <a:bodyPr vert="horz" lIns="91440" tIns="45720" rIns="91440" bIns="45720" rtlCol="0" anchor="ctr"/>
          <a:lstStyle>
            <a:lvl1pPr marL="0" algn="ctr"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pPr algn="r"/>
            <a:r>
              <a:rPr lang="en-US" sz="1400" dirty="0">
                <a:solidFill>
                  <a:schemeClr val="tx2"/>
                </a:solidFill>
              </a:rPr>
              <a:t>3</a:t>
            </a:r>
          </a:p>
        </p:txBody>
      </p:sp>
      <p:sp>
        <p:nvSpPr>
          <p:cNvPr id="9" name="Date Placeholder 3"/>
          <p:cNvSpPr txBox="1"/>
          <p:nvPr/>
        </p:nvSpPr>
        <p:spPr>
          <a:xfrm>
            <a:off x="8077200" y="57260"/>
            <a:ext cx="990600" cy="349934"/>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2020 - 21</a:t>
            </a:r>
          </a:p>
        </p:txBody>
      </p:sp>
      <p:sp>
        <p:nvSpPr>
          <p:cNvPr id="11" name="Title 1">
            <a:extLst>
              <a:ext uri="{FF2B5EF4-FFF2-40B4-BE49-F238E27FC236}">
                <a16:creationId xmlns:a16="http://schemas.microsoft.com/office/drawing/2014/main" id="{DC85129E-0B0B-4C64-B8AF-D549982166EC}"/>
              </a:ext>
            </a:extLst>
          </p:cNvPr>
          <p:cNvSpPr>
            <a:spLocks noGrp="1"/>
          </p:cNvSpPr>
          <p:nvPr>
            <p:ph type="title"/>
          </p:nvPr>
        </p:nvSpPr>
        <p:spPr>
          <a:xfrm>
            <a:off x="457200" y="205978"/>
            <a:ext cx="8229600" cy="857250"/>
          </a:xfrm>
        </p:spPr>
        <p:txBody>
          <a:bodyPr>
            <a:norm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Introduction</a:t>
            </a:r>
          </a:p>
        </p:txBody>
      </p:sp>
      <p:sp>
        <p:nvSpPr>
          <p:cNvPr id="13" name="Footer Placeholder 4">
            <a:extLst>
              <a:ext uri="{FF2B5EF4-FFF2-40B4-BE49-F238E27FC236}">
                <a16:creationId xmlns:a16="http://schemas.microsoft.com/office/drawing/2014/main" id="{D1ABF561-8E91-4704-BDD7-0520E3848081}"/>
              </a:ext>
            </a:extLst>
          </p:cNvPr>
          <p:cNvSpPr>
            <a:spLocks noGrp="1"/>
          </p:cNvSpPr>
          <p:nvPr>
            <p:ph type="ftr" sz="quarter" idx="11"/>
          </p:nvPr>
        </p:nvSpPr>
        <p:spPr>
          <a:xfrm>
            <a:off x="3124200" y="4767264"/>
            <a:ext cx="2895600" cy="273844"/>
          </a:xfrm>
        </p:spPr>
        <p:txBody>
          <a:bodyPr/>
          <a:lstStyle/>
          <a:p>
            <a:pPr algn="r"/>
            <a:r>
              <a:rPr lang="en-US" sz="1400" dirty="0">
                <a:solidFill>
                  <a:schemeClr val="tx2"/>
                </a:solidFill>
              </a:rPr>
              <a:t>Department of CSE, Vemana IT</a:t>
            </a:r>
          </a:p>
        </p:txBody>
      </p:sp>
      <p:sp>
        <p:nvSpPr>
          <p:cNvPr id="10" name="Date Placeholder 3">
            <a:extLst>
              <a:ext uri="{FF2B5EF4-FFF2-40B4-BE49-F238E27FC236}">
                <a16:creationId xmlns:a16="http://schemas.microsoft.com/office/drawing/2014/main" id="{E6885163-434D-45CD-97C7-0ED98D1517AC}"/>
              </a:ext>
            </a:extLst>
          </p:cNvPr>
          <p:cNvSpPr txBox="1"/>
          <p:nvPr/>
        </p:nvSpPr>
        <p:spPr>
          <a:xfrm>
            <a:off x="457200" y="195943"/>
            <a:ext cx="2819400" cy="211251"/>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Network Monitor</a:t>
            </a:r>
          </a:p>
        </p:txBody>
      </p:sp>
      <p:sp>
        <p:nvSpPr>
          <p:cNvPr id="15" name="Date Placeholder 3">
            <a:extLst>
              <a:ext uri="{FF2B5EF4-FFF2-40B4-BE49-F238E27FC236}">
                <a16:creationId xmlns:a16="http://schemas.microsoft.com/office/drawing/2014/main" id="{D257C7DE-82B0-4BFD-ADB2-512C0711F065}"/>
              </a:ext>
            </a:extLst>
          </p:cNvPr>
          <p:cNvSpPr>
            <a:spLocks noGrp="1"/>
          </p:cNvSpPr>
          <p:nvPr>
            <p:ph type="dt" sz="half" idx="10"/>
          </p:nvPr>
        </p:nvSpPr>
        <p:spPr>
          <a:xfrm>
            <a:off x="457200" y="4767264"/>
            <a:ext cx="2133600" cy="273844"/>
          </a:xfrm>
        </p:spPr>
        <p:txBody>
          <a:bodyPr/>
          <a:lstStyle/>
          <a:p>
            <a:r>
              <a:rPr lang="en-US" dirty="0"/>
              <a:t>15/07/2021</a:t>
            </a:r>
          </a:p>
        </p:txBody>
      </p:sp>
    </p:spTree>
    <p:extLst>
      <p:ext uri="{BB962C8B-B14F-4D97-AF65-F5344CB8AC3E}">
        <p14:creationId xmlns:p14="http://schemas.microsoft.com/office/powerpoint/2010/main" val="635562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211945"/>
            <a:ext cx="7924800" cy="3188605"/>
          </a:xfrm>
        </p:spPr>
        <p:txBody>
          <a:bodyPr>
            <a:noAutofit/>
          </a:bodyPr>
          <a:lstStyle/>
          <a:p>
            <a:pPr marL="0" indent="0" algn="just">
              <a:lnSpc>
                <a:spcPct val="150000"/>
              </a:lnSpc>
              <a:buNone/>
            </a:pPr>
            <a:r>
              <a:rPr lang="en-US" sz="1400" dirty="0">
                <a:latin typeface="Times New Roman" panose="02020603050405020304" pitchFamily="18" charset="0"/>
                <a:cs typeface="Times New Roman" panose="02020603050405020304" pitchFamily="18" charset="0"/>
              </a:rPr>
              <a:t>[1] </a:t>
            </a:r>
            <a:r>
              <a:rPr lang="en-US" sz="1400" b="1" dirty="0">
                <a:latin typeface="Times New Roman" panose="02020603050405020304" pitchFamily="18" charset="0"/>
                <a:cs typeface="Times New Roman" panose="02020603050405020304" pitchFamily="18" charset="0"/>
              </a:rPr>
              <a:t>Network Monitoring System for Network Equipment Availability and Performance Reporting</a:t>
            </a:r>
            <a:r>
              <a:rPr lang="en-US" sz="1400" dirty="0">
                <a:latin typeface="Times New Roman" panose="02020603050405020304" pitchFamily="18" charset="0"/>
                <a:cs typeface="Times New Roman" panose="02020603050405020304" pitchFamily="18" charset="0"/>
              </a:rPr>
              <a:t> –by Baphumelele Masikisiki, Siyabulela Dyakalashre[2020]</a:t>
            </a:r>
          </a:p>
          <a:p>
            <a:pPr marL="0" indent="0" algn="just">
              <a:lnSpc>
                <a:spcPct val="150000"/>
              </a:lnSpc>
              <a:buNone/>
            </a:pPr>
            <a:r>
              <a:rPr lang="en-US" sz="1400" dirty="0">
                <a:latin typeface="Times New Roman" panose="02020603050405020304" pitchFamily="18" charset="0"/>
                <a:cs typeface="Times New Roman" panose="02020603050405020304" pitchFamily="18" charset="0"/>
              </a:rPr>
              <a:t>	It describes availability and performance of a network, reporting with UFH being used as a test platform. This system is meant to help network administrators with troubleshooting network devices because it will tell them exactly where to go in order to fix the network. </a:t>
            </a:r>
          </a:p>
          <a:p>
            <a:pPr marL="0" indent="0" algn="just">
              <a:lnSpc>
                <a:spcPct val="150000"/>
              </a:lnSpc>
              <a:buNone/>
            </a:pPr>
            <a:r>
              <a:rPr lang="en-US" sz="1400" dirty="0">
                <a:latin typeface="Times New Roman" panose="02020603050405020304" pitchFamily="18" charset="0"/>
                <a:cs typeface="Times New Roman" panose="02020603050405020304" pitchFamily="18" charset="0"/>
              </a:rPr>
              <a:t>Advantage and Disadvantage</a:t>
            </a:r>
          </a:p>
          <a:p>
            <a:pPr algn="just">
              <a:lnSpc>
                <a:spcPct val="150000"/>
              </a:lnSpc>
            </a:pPr>
            <a:r>
              <a:rPr lang="en-US" sz="1400" dirty="0">
                <a:latin typeface="Times New Roman" panose="02020603050405020304" pitchFamily="18" charset="0"/>
                <a:cs typeface="Times New Roman" panose="02020603050405020304" pitchFamily="18" charset="0"/>
              </a:rPr>
              <a:t>It used to test the availability and performances.</a:t>
            </a:r>
          </a:p>
          <a:p>
            <a:pPr algn="just">
              <a:lnSpc>
                <a:spcPct val="150000"/>
              </a:lnSpc>
            </a:pPr>
            <a:r>
              <a:rPr lang="en-US" sz="1400" dirty="0">
                <a:latin typeface="Times New Roman" panose="02020603050405020304" pitchFamily="18" charset="0"/>
                <a:cs typeface="Times New Roman" panose="02020603050405020304" pitchFamily="18" charset="0"/>
              </a:rPr>
              <a:t> The limitation of  reporting notifications with alarms were not successfully implemented .</a:t>
            </a:r>
          </a:p>
        </p:txBody>
      </p:sp>
      <p:sp>
        <p:nvSpPr>
          <p:cNvPr id="6" name="Footer Placeholder 4"/>
          <p:cNvSpPr txBox="1"/>
          <p:nvPr/>
        </p:nvSpPr>
        <p:spPr>
          <a:xfrm>
            <a:off x="8610600" y="4753485"/>
            <a:ext cx="287438" cy="287624"/>
          </a:xfrm>
          <a:prstGeom prst="rect">
            <a:avLst/>
          </a:prstGeom>
        </p:spPr>
        <p:txBody>
          <a:bodyPr vert="horz" lIns="91440" tIns="45720" rIns="91440" bIns="45720" rtlCol="0" anchor="ctr"/>
          <a:lstStyle>
            <a:lvl1pPr marL="0" algn="ctr"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pPr algn="r"/>
            <a:r>
              <a:rPr lang="en-US" sz="1400" dirty="0">
                <a:solidFill>
                  <a:schemeClr val="tx2"/>
                </a:solidFill>
              </a:rPr>
              <a:t>4</a:t>
            </a:r>
          </a:p>
        </p:txBody>
      </p:sp>
      <p:sp>
        <p:nvSpPr>
          <p:cNvPr id="9" name="Date Placeholder 3"/>
          <p:cNvSpPr txBox="1"/>
          <p:nvPr/>
        </p:nvSpPr>
        <p:spPr>
          <a:xfrm>
            <a:off x="8077200" y="57260"/>
            <a:ext cx="990600" cy="349934"/>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2020 - 21</a:t>
            </a:r>
          </a:p>
        </p:txBody>
      </p:sp>
      <p:sp>
        <p:nvSpPr>
          <p:cNvPr id="11" name="Title 1">
            <a:extLst>
              <a:ext uri="{FF2B5EF4-FFF2-40B4-BE49-F238E27FC236}">
                <a16:creationId xmlns:a16="http://schemas.microsoft.com/office/drawing/2014/main" id="{DC85129E-0B0B-4C64-B8AF-D549982166EC}"/>
              </a:ext>
            </a:extLst>
          </p:cNvPr>
          <p:cNvSpPr>
            <a:spLocks noGrp="1"/>
          </p:cNvSpPr>
          <p:nvPr>
            <p:ph type="title"/>
          </p:nvPr>
        </p:nvSpPr>
        <p:spPr>
          <a:xfrm>
            <a:off x="457200" y="205978"/>
            <a:ext cx="8229600" cy="857250"/>
          </a:xfrm>
        </p:spPr>
        <p:txBody>
          <a:bodyPr>
            <a:normAutofit/>
          </a:bodyPr>
          <a:lstStyle/>
          <a:p>
            <a:r>
              <a:rPr lang="en-US" sz="36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Literature Survey - 1</a:t>
            </a:r>
          </a:p>
        </p:txBody>
      </p:sp>
      <p:sp>
        <p:nvSpPr>
          <p:cNvPr id="13" name="Footer Placeholder 4">
            <a:extLst>
              <a:ext uri="{FF2B5EF4-FFF2-40B4-BE49-F238E27FC236}">
                <a16:creationId xmlns:a16="http://schemas.microsoft.com/office/drawing/2014/main" id="{D1ABF561-8E91-4704-BDD7-0520E3848081}"/>
              </a:ext>
            </a:extLst>
          </p:cNvPr>
          <p:cNvSpPr>
            <a:spLocks noGrp="1"/>
          </p:cNvSpPr>
          <p:nvPr>
            <p:ph type="ftr" sz="quarter" idx="11"/>
          </p:nvPr>
        </p:nvSpPr>
        <p:spPr>
          <a:xfrm>
            <a:off x="3124200" y="4767264"/>
            <a:ext cx="2895600" cy="273844"/>
          </a:xfrm>
        </p:spPr>
        <p:txBody>
          <a:bodyPr/>
          <a:lstStyle/>
          <a:p>
            <a:pPr algn="r"/>
            <a:r>
              <a:rPr lang="en-US" sz="1400" dirty="0">
                <a:solidFill>
                  <a:schemeClr val="tx2"/>
                </a:solidFill>
              </a:rPr>
              <a:t>Department of CSE, Vemana IT</a:t>
            </a:r>
          </a:p>
        </p:txBody>
      </p:sp>
      <p:sp>
        <p:nvSpPr>
          <p:cNvPr id="10" name="Date Placeholder 3">
            <a:extLst>
              <a:ext uri="{FF2B5EF4-FFF2-40B4-BE49-F238E27FC236}">
                <a16:creationId xmlns:a16="http://schemas.microsoft.com/office/drawing/2014/main" id="{E6885163-434D-45CD-97C7-0ED98D1517AC}"/>
              </a:ext>
            </a:extLst>
          </p:cNvPr>
          <p:cNvSpPr txBox="1"/>
          <p:nvPr/>
        </p:nvSpPr>
        <p:spPr>
          <a:xfrm>
            <a:off x="457200" y="205978"/>
            <a:ext cx="2819400" cy="201216"/>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Network monitor</a:t>
            </a:r>
          </a:p>
        </p:txBody>
      </p:sp>
      <p:sp>
        <p:nvSpPr>
          <p:cNvPr id="14" name="Date Placeholder 3">
            <a:extLst>
              <a:ext uri="{FF2B5EF4-FFF2-40B4-BE49-F238E27FC236}">
                <a16:creationId xmlns:a16="http://schemas.microsoft.com/office/drawing/2014/main" id="{D257C7DE-82B0-4BFD-ADB2-512C0711F065}"/>
              </a:ext>
            </a:extLst>
          </p:cNvPr>
          <p:cNvSpPr>
            <a:spLocks noGrp="1"/>
          </p:cNvSpPr>
          <p:nvPr>
            <p:ph type="dt" sz="half" idx="10"/>
          </p:nvPr>
        </p:nvSpPr>
        <p:spPr>
          <a:xfrm>
            <a:off x="457200" y="4767264"/>
            <a:ext cx="2133600" cy="273844"/>
          </a:xfrm>
        </p:spPr>
        <p:txBody>
          <a:bodyPr/>
          <a:lstStyle/>
          <a:p>
            <a:r>
              <a:rPr lang="en-US" dirty="0"/>
              <a:t>15/07/2021</a:t>
            </a:r>
          </a:p>
        </p:txBody>
      </p:sp>
    </p:spTree>
    <p:extLst>
      <p:ext uri="{BB962C8B-B14F-4D97-AF65-F5344CB8AC3E}">
        <p14:creationId xmlns:p14="http://schemas.microsoft.com/office/powerpoint/2010/main" val="281208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15/07/2021</a:t>
            </a:r>
          </a:p>
        </p:txBody>
      </p:sp>
      <p:sp>
        <p:nvSpPr>
          <p:cNvPr id="3" name="Footer Placeholder 2"/>
          <p:cNvSpPr>
            <a:spLocks noGrp="1"/>
          </p:cNvSpPr>
          <p:nvPr>
            <p:ph type="ftr" sz="quarter" idx="11"/>
          </p:nvPr>
        </p:nvSpPr>
        <p:spPr>
          <a:xfrm>
            <a:off x="3352800" y="4673489"/>
            <a:ext cx="2895600" cy="273844"/>
          </a:xfrm>
        </p:spPr>
        <p:txBody>
          <a:bodyPr/>
          <a:lstStyle/>
          <a:p>
            <a:endParaRPr lang="en-US" sz="1400" dirty="0">
              <a:solidFill>
                <a:schemeClr val="tx2"/>
              </a:solidFill>
            </a:endParaRPr>
          </a:p>
          <a:p>
            <a:endParaRPr lang="en-US" sz="1400" dirty="0">
              <a:solidFill>
                <a:schemeClr val="tx2"/>
              </a:solidFill>
            </a:endParaRPr>
          </a:p>
          <a:p>
            <a:r>
              <a:rPr lang="en-US" sz="1400" dirty="0">
                <a:solidFill>
                  <a:schemeClr val="tx2"/>
                </a:solidFill>
              </a:rPr>
              <a:t>Department of CSE, Vemana IT</a:t>
            </a:r>
          </a:p>
          <a:p>
            <a:endParaRPr lang="en-US" dirty="0"/>
          </a:p>
        </p:txBody>
      </p:sp>
      <p:sp>
        <p:nvSpPr>
          <p:cNvPr id="4" name="TextBox 3"/>
          <p:cNvSpPr txBox="1"/>
          <p:nvPr/>
        </p:nvSpPr>
        <p:spPr>
          <a:xfrm>
            <a:off x="609599" y="742950"/>
            <a:ext cx="7848601" cy="3290516"/>
          </a:xfrm>
          <a:prstGeom prst="rect">
            <a:avLst/>
          </a:prstGeom>
          <a:noFill/>
        </p:spPr>
        <p:txBody>
          <a:bodyPr wrap="square" rtlCol="0">
            <a:spAutoFit/>
          </a:bodyPr>
          <a:lstStyle/>
          <a:p>
            <a:pPr algn="just">
              <a:lnSpc>
                <a:spcPct val="150000"/>
              </a:lnSpc>
            </a:pPr>
            <a:r>
              <a:rPr lang="en-US" sz="1400" b="1" dirty="0">
                <a:latin typeface="Times New Roman" panose="02020603050405020304" pitchFamily="18" charset="0"/>
                <a:cs typeface="Times New Roman" panose="02020603050405020304" pitchFamily="18" charset="0"/>
              </a:rPr>
              <a:t>[2] Architecture of a Network Performance Monitor for Application Services on Multi-Clouds</a:t>
            </a:r>
            <a:r>
              <a:rPr lang="en-US" sz="1400" dirty="0">
                <a:latin typeface="Times New Roman" panose="02020603050405020304" pitchFamily="18" charset="0"/>
                <a:cs typeface="Times New Roman" panose="02020603050405020304" pitchFamily="18" charset="0"/>
              </a:rPr>
              <a:t> – by Young-min Kim, Ki-sung Lee, Jae-cheol Uhm, Si-chang Kim, and Chan-gun Lee [2018]</a:t>
            </a:r>
          </a:p>
          <a:p>
            <a:pPr algn="just">
              <a:lnSpc>
                <a:spcPct val="150000"/>
              </a:lnSpc>
            </a:pPr>
            <a:r>
              <a:rPr lang="en-US" sz="1400" dirty="0">
                <a:solidFill>
                  <a:srgbClr val="231F20"/>
                </a:solidFill>
                <a:latin typeface="Times New Roman" panose="02020603050405020304" pitchFamily="18" charset="0"/>
              </a:rPr>
              <a:t>	Rudimentary reasons for having a network performance monitor for multi-cloud environments have been illustrated with examples in this research. An architecture for such a network monitor is proposed that explains how external agents are used to connect monitor such an environment. </a:t>
            </a:r>
          </a:p>
          <a:p>
            <a:pPr algn="just">
              <a:lnSpc>
                <a:spcPct val="150000"/>
              </a:lnSpc>
            </a:pPr>
            <a:r>
              <a:rPr lang="en-US" sz="1400" dirty="0">
                <a:solidFill>
                  <a:srgbClr val="231F20"/>
                </a:solidFill>
                <a:latin typeface="Times New Roman" panose="02020603050405020304" pitchFamily="18" charset="0"/>
              </a:rPr>
              <a:t>Advantages and Disadvantages:</a:t>
            </a:r>
          </a:p>
          <a:p>
            <a:pPr marL="285750" indent="-285750" algn="just">
              <a:lnSpc>
                <a:spcPct val="150000"/>
              </a:lnSpc>
              <a:spcBef>
                <a:spcPts val="0"/>
              </a:spcBef>
              <a:buFont typeface="Arial" panose="020B0604020202020204" pitchFamily="34" charset="0"/>
              <a:buChar char="•"/>
            </a:pPr>
            <a:r>
              <a:rPr lang="en-US" sz="1400" dirty="0">
                <a:solidFill>
                  <a:srgbClr val="231F20"/>
                </a:solidFill>
                <a:latin typeface="Times New Roman" panose="02020603050405020304" pitchFamily="18" charset="0"/>
              </a:rPr>
              <a:t>The model proposed for monitoring multi clouds is flexible and is integrated using external agents.  </a:t>
            </a:r>
          </a:p>
          <a:p>
            <a:pPr marL="285750" indent="-285750" algn="just">
              <a:lnSpc>
                <a:spcPct val="150000"/>
              </a:lnSpc>
              <a:spcBef>
                <a:spcPts val="0"/>
              </a:spcBef>
              <a:buFont typeface="Arial" panose="020B0604020202020204" pitchFamily="34" charset="0"/>
              <a:buChar char="•"/>
            </a:pPr>
            <a:r>
              <a:rPr lang="en-US" sz="1400" dirty="0">
                <a:solidFill>
                  <a:srgbClr val="231F20"/>
                </a:solidFill>
                <a:latin typeface="Times New Roman" panose="02020603050405020304" pitchFamily="18" charset="0"/>
              </a:rPr>
              <a:t>A DBMS approach to store results for offline analysis has been proposed which would be good for non-cloud network monitoring systems as well. </a:t>
            </a:r>
          </a:p>
          <a:p>
            <a:pPr>
              <a:lnSpc>
                <a:spcPct val="150000"/>
              </a:lnSpc>
            </a:pPr>
            <a:endParaRPr lang="en-US" sz="1400" dirty="0"/>
          </a:p>
        </p:txBody>
      </p:sp>
      <p:sp>
        <p:nvSpPr>
          <p:cNvPr id="5" name="Footer Placeholder 4"/>
          <p:cNvSpPr txBox="1"/>
          <p:nvPr/>
        </p:nvSpPr>
        <p:spPr>
          <a:xfrm>
            <a:off x="8610600" y="4725563"/>
            <a:ext cx="287438" cy="315546"/>
          </a:xfrm>
          <a:prstGeom prst="rect">
            <a:avLst/>
          </a:prstGeom>
        </p:spPr>
        <p:txBody>
          <a:bodyPr vert="horz" lIns="91440" tIns="45720" rIns="91440" bIns="45720" rtlCol="0" anchor="ctr"/>
          <a:lstStyle>
            <a:lvl1pPr marL="0" algn="ctr"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pPr algn="r"/>
            <a:r>
              <a:rPr lang="en-US" sz="1400" dirty="0">
                <a:solidFill>
                  <a:schemeClr val="tx2"/>
                </a:solidFill>
              </a:rPr>
              <a:t>5</a:t>
            </a:r>
          </a:p>
        </p:txBody>
      </p:sp>
      <p:sp>
        <p:nvSpPr>
          <p:cNvPr id="6" name="Date Placeholder 3">
            <a:extLst>
              <a:ext uri="{FF2B5EF4-FFF2-40B4-BE49-F238E27FC236}">
                <a16:creationId xmlns:a16="http://schemas.microsoft.com/office/drawing/2014/main" id="{E6885163-434D-45CD-97C7-0ED98D1517AC}"/>
              </a:ext>
            </a:extLst>
          </p:cNvPr>
          <p:cNvSpPr txBox="1"/>
          <p:nvPr/>
        </p:nvSpPr>
        <p:spPr>
          <a:xfrm>
            <a:off x="228600" y="127932"/>
            <a:ext cx="2819400" cy="225710"/>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Network monitor</a:t>
            </a:r>
          </a:p>
        </p:txBody>
      </p:sp>
      <p:sp>
        <p:nvSpPr>
          <p:cNvPr id="7" name="Date Placeholder 3"/>
          <p:cNvSpPr txBox="1"/>
          <p:nvPr/>
        </p:nvSpPr>
        <p:spPr>
          <a:xfrm>
            <a:off x="8077200" y="57260"/>
            <a:ext cx="990600" cy="349934"/>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2020 - 21</a:t>
            </a:r>
          </a:p>
        </p:txBody>
      </p:sp>
    </p:spTree>
    <p:extLst>
      <p:ext uri="{BB962C8B-B14F-4D97-AF65-F5344CB8AC3E}">
        <p14:creationId xmlns:p14="http://schemas.microsoft.com/office/powerpoint/2010/main" val="600112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15/07/2021</a:t>
            </a:r>
          </a:p>
        </p:txBody>
      </p:sp>
      <p:sp>
        <p:nvSpPr>
          <p:cNvPr id="3" name="Footer Placeholder 2"/>
          <p:cNvSpPr>
            <a:spLocks noGrp="1"/>
          </p:cNvSpPr>
          <p:nvPr>
            <p:ph type="ftr" sz="quarter" idx="11"/>
          </p:nvPr>
        </p:nvSpPr>
        <p:spPr/>
        <p:txBody>
          <a:bodyPr/>
          <a:lstStyle/>
          <a:p>
            <a:r>
              <a:rPr lang="en-US" sz="1400" dirty="0">
                <a:solidFill>
                  <a:schemeClr val="tx2"/>
                </a:solidFill>
              </a:rPr>
              <a:t>Department of CSE, Vemana IT</a:t>
            </a:r>
          </a:p>
        </p:txBody>
      </p:sp>
      <p:sp>
        <p:nvSpPr>
          <p:cNvPr id="4" name="TextBox 3"/>
          <p:cNvSpPr txBox="1"/>
          <p:nvPr/>
        </p:nvSpPr>
        <p:spPr>
          <a:xfrm>
            <a:off x="609599" y="666750"/>
            <a:ext cx="7924801" cy="3696525"/>
          </a:xfrm>
          <a:prstGeom prst="rect">
            <a:avLst/>
          </a:prstGeom>
          <a:noFill/>
        </p:spPr>
        <p:txBody>
          <a:bodyPr wrap="square" rtlCol="0">
            <a:spAutoFit/>
          </a:bodyPr>
          <a:lstStyle/>
          <a:p>
            <a:pPr algn="just">
              <a:lnSpc>
                <a:spcPct val="150000"/>
              </a:lnSpc>
            </a:pPr>
            <a:r>
              <a:rPr lang="en-US" sz="1400" dirty="0">
                <a:latin typeface="Times New Roman" panose="02020603050405020304" pitchFamily="18" charset="0"/>
                <a:cs typeface="Times New Roman" panose="02020603050405020304" pitchFamily="18" charset="0"/>
              </a:rPr>
              <a:t> [3] </a:t>
            </a:r>
            <a:r>
              <a:rPr lang="en-US" sz="1400" b="1" dirty="0">
                <a:latin typeface="Times New Roman" panose="02020603050405020304" pitchFamily="18" charset="0"/>
                <a:cs typeface="Times New Roman" panose="02020603050405020304" pitchFamily="18" charset="0"/>
              </a:rPr>
              <a:t>Measurement-Aware Monitor Placement and Routing: A Joint Optimization Approach for Network-Wide Measurements</a:t>
            </a:r>
            <a:r>
              <a:rPr lang="en-US" sz="1400" dirty="0">
                <a:latin typeface="Times New Roman" panose="02020603050405020304" pitchFamily="18" charset="0"/>
                <a:cs typeface="Times New Roman" panose="02020603050405020304" pitchFamily="18" charset="0"/>
              </a:rPr>
              <a:t> – by Guanyao Huang, Chia-Wei Chang, Chen-Nee Chuah, and Bill Lin [2017]</a:t>
            </a:r>
          </a:p>
          <a:p>
            <a:pPr algn="just">
              <a:lnSpc>
                <a:spcPct val="150000"/>
              </a:lnSpc>
            </a:pPr>
            <a:r>
              <a:rPr lang="en-US" sz="1400" dirty="0">
                <a:solidFill>
                  <a:srgbClr val="231F20"/>
                </a:solidFill>
                <a:latin typeface="Times New Roman" panose="02020603050405020304" pitchFamily="18" charset="0"/>
              </a:rPr>
              <a:t>	A theoretical framework is proposed in this research that jointly optimizes monitor placement and dynamic routing strategy to achieve maximum measurement utility with limited monitoring resources. </a:t>
            </a:r>
          </a:p>
          <a:p>
            <a:pPr algn="just">
              <a:lnSpc>
                <a:spcPct val="150000"/>
              </a:lnSpc>
            </a:pPr>
            <a:r>
              <a:rPr lang="en-US" sz="1400" dirty="0">
                <a:solidFill>
                  <a:srgbClr val="231F20"/>
                </a:solidFill>
                <a:latin typeface="Times New Roman" panose="02020603050405020304" pitchFamily="18" charset="0"/>
              </a:rPr>
              <a:t>Advantages and Disadvantages:</a:t>
            </a:r>
          </a:p>
          <a:p>
            <a:pPr marL="285750" indent="-285750" algn="just">
              <a:lnSpc>
                <a:spcPct val="150000"/>
              </a:lnSpc>
              <a:spcBef>
                <a:spcPts val="0"/>
              </a:spcBef>
              <a:buFont typeface="Arial" panose="020B0604020202020204" pitchFamily="34" charset="0"/>
              <a:buChar char="•"/>
            </a:pPr>
            <a:r>
              <a:rPr lang="en-US" sz="1400" dirty="0">
                <a:solidFill>
                  <a:srgbClr val="231F20"/>
                </a:solidFill>
                <a:latin typeface="Times New Roman" panose="02020603050405020304" pitchFamily="18" charset="0"/>
              </a:rPr>
              <a:t>There are many implementation issues with the proposed framework that need to be addressed especially determining what routing protocols are being used. </a:t>
            </a:r>
          </a:p>
          <a:p>
            <a:pPr marL="285750" indent="-285750" algn="just">
              <a:lnSpc>
                <a:spcPct val="150000"/>
              </a:lnSpc>
              <a:spcBef>
                <a:spcPts val="0"/>
              </a:spcBef>
              <a:buFont typeface="Arial" panose="020B0604020202020204" pitchFamily="34" charset="0"/>
              <a:buChar char="•"/>
            </a:pPr>
            <a:r>
              <a:rPr lang="en-US" sz="1400" dirty="0">
                <a:solidFill>
                  <a:srgbClr val="231F20"/>
                </a:solidFill>
                <a:latin typeface="Times New Roman" panose="02020603050405020304" pitchFamily="18" charset="0"/>
              </a:rPr>
              <a:t>The major take away from this research is the procedure involved in forming the base framework for a network monitoring system.</a:t>
            </a:r>
          </a:p>
          <a:p>
            <a:pPr>
              <a:lnSpc>
                <a:spcPct val="150000"/>
              </a:lnSpc>
            </a:pPr>
            <a:endParaRPr lang="en-US" dirty="0"/>
          </a:p>
        </p:txBody>
      </p:sp>
      <p:sp>
        <p:nvSpPr>
          <p:cNvPr id="5" name="Date Placeholder 3">
            <a:extLst>
              <a:ext uri="{FF2B5EF4-FFF2-40B4-BE49-F238E27FC236}">
                <a16:creationId xmlns:a16="http://schemas.microsoft.com/office/drawing/2014/main" id="{E6885163-434D-45CD-97C7-0ED98D1517AC}"/>
              </a:ext>
            </a:extLst>
          </p:cNvPr>
          <p:cNvSpPr txBox="1"/>
          <p:nvPr/>
        </p:nvSpPr>
        <p:spPr>
          <a:xfrm>
            <a:off x="457200" y="181484"/>
            <a:ext cx="2819400" cy="225710"/>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Network monitor</a:t>
            </a:r>
          </a:p>
        </p:txBody>
      </p:sp>
      <p:sp>
        <p:nvSpPr>
          <p:cNvPr id="6" name="Date Placeholder 3"/>
          <p:cNvSpPr txBox="1"/>
          <p:nvPr/>
        </p:nvSpPr>
        <p:spPr>
          <a:xfrm>
            <a:off x="8077200" y="57260"/>
            <a:ext cx="990600" cy="349934"/>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2020 - 21</a:t>
            </a:r>
          </a:p>
        </p:txBody>
      </p:sp>
      <p:sp>
        <p:nvSpPr>
          <p:cNvPr id="7" name="Footer Placeholder 4"/>
          <p:cNvSpPr txBox="1"/>
          <p:nvPr/>
        </p:nvSpPr>
        <p:spPr>
          <a:xfrm>
            <a:off x="8610600" y="4725563"/>
            <a:ext cx="287438" cy="315546"/>
          </a:xfrm>
          <a:prstGeom prst="rect">
            <a:avLst/>
          </a:prstGeom>
        </p:spPr>
        <p:txBody>
          <a:bodyPr vert="horz" lIns="91440" tIns="45720" rIns="91440" bIns="45720" rtlCol="0" anchor="ctr"/>
          <a:lstStyle>
            <a:lvl1pPr marL="0" algn="ctr"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pPr algn="r"/>
            <a:r>
              <a:rPr lang="en-US" sz="1400" dirty="0">
                <a:solidFill>
                  <a:schemeClr val="tx2"/>
                </a:solidFill>
              </a:rPr>
              <a:t>6</a:t>
            </a:r>
          </a:p>
        </p:txBody>
      </p:sp>
    </p:spTree>
    <p:extLst>
      <p:ext uri="{BB962C8B-B14F-4D97-AF65-F5344CB8AC3E}">
        <p14:creationId xmlns:p14="http://schemas.microsoft.com/office/powerpoint/2010/main" val="3964796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15/07/2021</a:t>
            </a:r>
          </a:p>
        </p:txBody>
      </p:sp>
      <p:sp>
        <p:nvSpPr>
          <p:cNvPr id="3" name="Footer Placeholder 2"/>
          <p:cNvSpPr>
            <a:spLocks noGrp="1"/>
          </p:cNvSpPr>
          <p:nvPr>
            <p:ph type="ftr" sz="quarter" idx="11"/>
          </p:nvPr>
        </p:nvSpPr>
        <p:spPr/>
        <p:txBody>
          <a:bodyPr/>
          <a:lstStyle/>
          <a:p>
            <a:r>
              <a:rPr lang="en-US" sz="1400" dirty="0">
                <a:solidFill>
                  <a:schemeClr val="tx2"/>
                </a:solidFill>
              </a:rPr>
              <a:t>Department of CSE, Vemana IT</a:t>
            </a:r>
          </a:p>
        </p:txBody>
      </p:sp>
      <p:sp>
        <p:nvSpPr>
          <p:cNvPr id="4" name="TextBox 3"/>
          <p:cNvSpPr txBox="1"/>
          <p:nvPr/>
        </p:nvSpPr>
        <p:spPr>
          <a:xfrm>
            <a:off x="838200" y="895350"/>
            <a:ext cx="7620000" cy="3613682"/>
          </a:xfrm>
          <a:prstGeom prst="rect">
            <a:avLst/>
          </a:prstGeom>
          <a:noFill/>
        </p:spPr>
        <p:txBody>
          <a:bodyPr wrap="square" rtlCol="0">
            <a:spAutoFit/>
          </a:bodyPr>
          <a:lstStyle/>
          <a:p>
            <a:pPr algn="just">
              <a:lnSpc>
                <a:spcPct val="150000"/>
              </a:lnSpc>
            </a:pPr>
            <a:r>
              <a:rPr lang="en-US" sz="1400" dirty="0">
                <a:latin typeface="Times New Roman" panose="02020603050405020304" pitchFamily="18" charset="0"/>
                <a:cs typeface="Times New Roman" panose="02020603050405020304" pitchFamily="18" charset="0"/>
              </a:rPr>
              <a:t>[4] </a:t>
            </a:r>
            <a:r>
              <a:rPr lang="en-US" sz="1400" b="1" dirty="0">
                <a:latin typeface="Times New Roman" panose="02020603050405020304" pitchFamily="18" charset="0"/>
                <a:cs typeface="Times New Roman" panose="02020603050405020304" pitchFamily="18" charset="0"/>
              </a:rPr>
              <a:t>A Web-based monitor and management system architecture for enterprise virtual private network </a:t>
            </a:r>
            <a:r>
              <a:rPr lang="en-US" sz="1400" dirty="0">
                <a:latin typeface="Times New Roman" panose="02020603050405020304" pitchFamily="18" charset="0"/>
                <a:cs typeface="Times New Roman" panose="02020603050405020304" pitchFamily="18" charset="0"/>
              </a:rPr>
              <a:t>– by Ruey-Shun Chen , Change-Jen Hsu, Chan-Chine Chang [2019]</a:t>
            </a:r>
          </a:p>
          <a:p>
            <a:pPr algn="just">
              <a:lnSpc>
                <a:spcPct val="150000"/>
              </a:lnSpc>
            </a:pPr>
            <a:r>
              <a:rPr lang="en-US" sz="1400" dirty="0">
                <a:solidFill>
                  <a:srgbClr val="231F20"/>
                </a:solidFill>
                <a:latin typeface="Times New Roman" panose="02020603050405020304" pitchFamily="18" charset="0"/>
              </a:rPr>
              <a:t>	Monitoring encrypted connection gateways such as enterprise VPNs is a tedious task. This papers formulates a feasible system that can monitor VPNs and includes essential elements such as system components, operation flow and much more. </a:t>
            </a:r>
          </a:p>
          <a:p>
            <a:pPr algn="just">
              <a:lnSpc>
                <a:spcPct val="150000"/>
              </a:lnSpc>
            </a:pPr>
            <a:r>
              <a:rPr lang="en-US" sz="1400" dirty="0">
                <a:solidFill>
                  <a:srgbClr val="231F20"/>
                </a:solidFill>
                <a:latin typeface="Times New Roman" panose="02020603050405020304" pitchFamily="18" charset="0"/>
              </a:rPr>
              <a:t>Advantages and Disadvantages:</a:t>
            </a:r>
          </a:p>
          <a:p>
            <a:pPr marL="285750" indent="-285750" algn="just">
              <a:lnSpc>
                <a:spcPct val="150000"/>
              </a:lnSpc>
              <a:spcBef>
                <a:spcPts val="0"/>
              </a:spcBef>
              <a:buFont typeface="Arial" panose="020B0604020202020204" pitchFamily="34" charset="0"/>
              <a:buChar char="•"/>
            </a:pPr>
            <a:r>
              <a:rPr lang="en-US" sz="1400" dirty="0">
                <a:solidFill>
                  <a:srgbClr val="231F20"/>
                </a:solidFill>
                <a:latin typeface="Times New Roman" panose="02020603050405020304" pitchFamily="18" charset="0"/>
              </a:rPr>
              <a:t>This research is primarily localized on VPNs and encrypted gateways such as SSLVPN, Client-based VPNs and so on. </a:t>
            </a:r>
          </a:p>
          <a:p>
            <a:pPr marL="285750" indent="-285750" algn="just">
              <a:lnSpc>
                <a:spcPct val="150000"/>
              </a:lnSpc>
              <a:spcBef>
                <a:spcPts val="0"/>
              </a:spcBef>
              <a:buFont typeface="Arial" panose="020B0604020202020204" pitchFamily="34" charset="0"/>
              <a:buChar char="•"/>
            </a:pPr>
            <a:r>
              <a:rPr lang="en-US" sz="1400" dirty="0">
                <a:solidFill>
                  <a:srgbClr val="231F20"/>
                </a:solidFill>
                <a:latin typeface="Times New Roman" panose="02020603050405020304" pitchFamily="18" charset="0"/>
              </a:rPr>
              <a:t>It is still dependent on external management tools in order for the enterprises to be rest assured for using the new technologies. </a:t>
            </a:r>
          </a:p>
          <a:p>
            <a:pPr>
              <a:lnSpc>
                <a:spcPct val="150000"/>
              </a:lnSpc>
            </a:pPr>
            <a:endParaRPr lang="en-US" sz="1400" dirty="0"/>
          </a:p>
        </p:txBody>
      </p:sp>
      <p:sp>
        <p:nvSpPr>
          <p:cNvPr id="5" name="Date Placeholder 3">
            <a:extLst>
              <a:ext uri="{FF2B5EF4-FFF2-40B4-BE49-F238E27FC236}">
                <a16:creationId xmlns:a16="http://schemas.microsoft.com/office/drawing/2014/main" id="{E6885163-434D-45CD-97C7-0ED98D1517AC}"/>
              </a:ext>
            </a:extLst>
          </p:cNvPr>
          <p:cNvSpPr txBox="1"/>
          <p:nvPr/>
        </p:nvSpPr>
        <p:spPr>
          <a:xfrm>
            <a:off x="457200" y="245043"/>
            <a:ext cx="2819400" cy="225710"/>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Network monitor</a:t>
            </a:r>
          </a:p>
        </p:txBody>
      </p:sp>
      <p:sp>
        <p:nvSpPr>
          <p:cNvPr id="6" name="Date Placeholder 3"/>
          <p:cNvSpPr txBox="1"/>
          <p:nvPr/>
        </p:nvSpPr>
        <p:spPr>
          <a:xfrm>
            <a:off x="8077200" y="57260"/>
            <a:ext cx="990600" cy="349934"/>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2020 - 21</a:t>
            </a:r>
          </a:p>
        </p:txBody>
      </p:sp>
      <p:sp>
        <p:nvSpPr>
          <p:cNvPr id="7" name="Footer Placeholder 4"/>
          <p:cNvSpPr txBox="1"/>
          <p:nvPr/>
        </p:nvSpPr>
        <p:spPr>
          <a:xfrm>
            <a:off x="8610600" y="4725563"/>
            <a:ext cx="287438" cy="315546"/>
          </a:xfrm>
          <a:prstGeom prst="rect">
            <a:avLst/>
          </a:prstGeom>
        </p:spPr>
        <p:txBody>
          <a:bodyPr vert="horz" lIns="91440" tIns="45720" rIns="91440" bIns="45720" rtlCol="0" anchor="ctr"/>
          <a:lstStyle>
            <a:lvl1pPr marL="0" algn="ctr"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pPr algn="r"/>
            <a:r>
              <a:rPr lang="en-US" sz="1400" dirty="0">
                <a:solidFill>
                  <a:schemeClr val="tx2"/>
                </a:solidFill>
              </a:rPr>
              <a:t>7</a:t>
            </a:r>
          </a:p>
        </p:txBody>
      </p:sp>
    </p:spTree>
    <p:extLst>
      <p:ext uri="{BB962C8B-B14F-4D97-AF65-F5344CB8AC3E}">
        <p14:creationId xmlns:p14="http://schemas.microsoft.com/office/powerpoint/2010/main" val="859916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txBox="1"/>
          <p:nvPr/>
        </p:nvSpPr>
        <p:spPr>
          <a:xfrm>
            <a:off x="8229600" y="4770399"/>
            <a:ext cx="668438" cy="270709"/>
          </a:xfrm>
          <a:prstGeom prst="rect">
            <a:avLst/>
          </a:prstGeom>
        </p:spPr>
        <p:txBody>
          <a:bodyPr vert="horz" lIns="91440" tIns="45720" rIns="91440" bIns="45720" rtlCol="0" anchor="ctr"/>
          <a:lstStyle>
            <a:lvl1pPr marL="0" algn="ctr"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pPr algn="r"/>
            <a:r>
              <a:rPr lang="en-US" sz="1400" dirty="0">
                <a:solidFill>
                  <a:schemeClr val="tx2"/>
                </a:solidFill>
              </a:rPr>
              <a:t>8</a:t>
            </a:r>
          </a:p>
        </p:txBody>
      </p:sp>
      <p:sp>
        <p:nvSpPr>
          <p:cNvPr id="9" name="Date Placeholder 3"/>
          <p:cNvSpPr txBox="1"/>
          <p:nvPr/>
        </p:nvSpPr>
        <p:spPr>
          <a:xfrm>
            <a:off x="8077200" y="57260"/>
            <a:ext cx="990600" cy="349934"/>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2020 - 21</a:t>
            </a:r>
          </a:p>
        </p:txBody>
      </p:sp>
      <p:sp>
        <p:nvSpPr>
          <p:cNvPr id="11" name="Title 1">
            <a:extLst>
              <a:ext uri="{FF2B5EF4-FFF2-40B4-BE49-F238E27FC236}">
                <a16:creationId xmlns:a16="http://schemas.microsoft.com/office/drawing/2014/main" id="{DC85129E-0B0B-4C64-B8AF-D549982166EC}"/>
              </a:ext>
            </a:extLst>
          </p:cNvPr>
          <p:cNvSpPr>
            <a:spLocks noGrp="1"/>
          </p:cNvSpPr>
          <p:nvPr>
            <p:ph type="title"/>
          </p:nvPr>
        </p:nvSpPr>
        <p:spPr>
          <a:xfrm>
            <a:off x="419101" y="82006"/>
            <a:ext cx="8229600" cy="689372"/>
          </a:xfrm>
        </p:spPr>
        <p:txBody>
          <a:bodyPr>
            <a:normAutofit fontScale="90000"/>
          </a:bodyPr>
          <a:lstStyle/>
          <a:p>
            <a:r>
              <a:rPr lang="en-US" sz="40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Comparative Analysis </a:t>
            </a:r>
          </a:p>
        </p:txBody>
      </p:sp>
      <p:sp>
        <p:nvSpPr>
          <p:cNvPr id="13" name="Footer Placeholder 4">
            <a:extLst>
              <a:ext uri="{FF2B5EF4-FFF2-40B4-BE49-F238E27FC236}">
                <a16:creationId xmlns:a16="http://schemas.microsoft.com/office/drawing/2014/main" id="{D1ABF561-8E91-4704-BDD7-0520E3848081}"/>
              </a:ext>
            </a:extLst>
          </p:cNvPr>
          <p:cNvSpPr>
            <a:spLocks noGrp="1"/>
          </p:cNvSpPr>
          <p:nvPr>
            <p:ph type="ftr" sz="quarter" idx="11"/>
          </p:nvPr>
        </p:nvSpPr>
        <p:spPr>
          <a:xfrm>
            <a:off x="3124200" y="4767264"/>
            <a:ext cx="2895600" cy="273844"/>
          </a:xfrm>
        </p:spPr>
        <p:txBody>
          <a:bodyPr/>
          <a:lstStyle/>
          <a:p>
            <a:pPr algn="r"/>
            <a:r>
              <a:rPr lang="en-US" sz="1400" dirty="0">
                <a:solidFill>
                  <a:schemeClr val="tx2"/>
                </a:solidFill>
              </a:rPr>
              <a:t>Department of CSE, Vemana IT</a:t>
            </a:r>
          </a:p>
        </p:txBody>
      </p:sp>
      <p:sp>
        <p:nvSpPr>
          <p:cNvPr id="10" name="Date Placeholder 3">
            <a:extLst>
              <a:ext uri="{FF2B5EF4-FFF2-40B4-BE49-F238E27FC236}">
                <a16:creationId xmlns:a16="http://schemas.microsoft.com/office/drawing/2014/main" id="{E6885163-434D-45CD-97C7-0ED98D1517AC}"/>
              </a:ext>
            </a:extLst>
          </p:cNvPr>
          <p:cNvSpPr txBox="1"/>
          <p:nvPr/>
        </p:nvSpPr>
        <p:spPr>
          <a:xfrm>
            <a:off x="457200" y="205978"/>
            <a:ext cx="2819400" cy="201216"/>
          </a:xfrm>
          <a:prstGeom prst="rect">
            <a:avLst/>
          </a:prstGeom>
        </p:spPr>
        <p:txBody>
          <a:bodyPr vert="horz" lIns="91440" tIns="45720" rIns="91440" bIns="45720" rtlCol="0" anchor="ctr"/>
          <a:lstStyle>
            <a:lvl1pPr marL="0" algn="l" rtl="0" latinLnBrk="0">
              <a:defRPr sz="1200" kern="1200">
                <a:solidFill>
                  <a:schemeClr val="tx1">
                    <a:tint val="75000"/>
                  </a:schemeClr>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lstStyle>
          <a:p>
            <a:r>
              <a:rPr lang="en-US" dirty="0"/>
              <a:t>Network Monitor</a:t>
            </a:r>
          </a:p>
        </p:txBody>
      </p:sp>
      <p:sp>
        <p:nvSpPr>
          <p:cNvPr id="14" name="Date Placeholder 3">
            <a:extLst>
              <a:ext uri="{FF2B5EF4-FFF2-40B4-BE49-F238E27FC236}">
                <a16:creationId xmlns:a16="http://schemas.microsoft.com/office/drawing/2014/main" id="{D257C7DE-82B0-4BFD-ADB2-512C0711F065}"/>
              </a:ext>
            </a:extLst>
          </p:cNvPr>
          <p:cNvSpPr>
            <a:spLocks noGrp="1"/>
          </p:cNvSpPr>
          <p:nvPr>
            <p:ph type="dt" sz="half" idx="10"/>
          </p:nvPr>
        </p:nvSpPr>
        <p:spPr>
          <a:xfrm>
            <a:off x="457200" y="4767264"/>
            <a:ext cx="2133600" cy="273844"/>
          </a:xfrm>
        </p:spPr>
        <p:txBody>
          <a:bodyPr/>
          <a:lstStyle/>
          <a:p>
            <a:r>
              <a:rPr lang="en-US" dirty="0"/>
              <a:t>15/07/2021</a:t>
            </a:r>
          </a:p>
        </p:txBody>
      </p:sp>
      <p:graphicFrame>
        <p:nvGraphicFramePr>
          <p:cNvPr id="17" name="Table 4">
            <a:extLst>
              <a:ext uri="{FF2B5EF4-FFF2-40B4-BE49-F238E27FC236}">
                <a16:creationId xmlns:a16="http://schemas.microsoft.com/office/drawing/2014/main" id="{0A3DE33F-D3A3-4E45-9846-4938B2376458}"/>
              </a:ext>
            </a:extLst>
          </p:cNvPr>
          <p:cNvGraphicFramePr>
            <a:graphicFrameLocks noGrp="1"/>
          </p:cNvGraphicFramePr>
          <p:nvPr>
            <p:extLst>
              <p:ext uri="{D42A27DB-BD31-4B8C-83A1-F6EECF244321}">
                <p14:modId xmlns:p14="http://schemas.microsoft.com/office/powerpoint/2010/main" val="3319208441"/>
              </p:ext>
            </p:extLst>
          </p:nvPr>
        </p:nvGraphicFramePr>
        <p:xfrm>
          <a:off x="457200" y="774576"/>
          <a:ext cx="8153402" cy="3931920"/>
        </p:xfrm>
        <a:graphic>
          <a:graphicData uri="http://schemas.openxmlformats.org/drawingml/2006/table">
            <a:tbl>
              <a:tblPr firstRow="1" bandRow="1">
                <a:tableStyleId>{5C22544A-7EE6-4342-B048-85BDC9FD1C3A}</a:tableStyleId>
              </a:tblPr>
              <a:tblGrid>
                <a:gridCol w="2693655">
                  <a:extLst>
                    <a:ext uri="{9D8B030D-6E8A-4147-A177-3AD203B41FA5}">
                      <a16:colId xmlns:a16="http://schemas.microsoft.com/office/drawing/2014/main" val="1878398145"/>
                    </a:ext>
                  </a:extLst>
                </a:gridCol>
                <a:gridCol w="1349040">
                  <a:extLst>
                    <a:ext uri="{9D8B030D-6E8A-4147-A177-3AD203B41FA5}">
                      <a16:colId xmlns:a16="http://schemas.microsoft.com/office/drawing/2014/main" val="3316006825"/>
                    </a:ext>
                  </a:extLst>
                </a:gridCol>
                <a:gridCol w="2159863">
                  <a:extLst>
                    <a:ext uri="{9D8B030D-6E8A-4147-A177-3AD203B41FA5}">
                      <a16:colId xmlns:a16="http://schemas.microsoft.com/office/drawing/2014/main" val="329433535"/>
                    </a:ext>
                  </a:extLst>
                </a:gridCol>
                <a:gridCol w="1950844">
                  <a:extLst>
                    <a:ext uri="{9D8B030D-6E8A-4147-A177-3AD203B41FA5}">
                      <a16:colId xmlns:a16="http://schemas.microsoft.com/office/drawing/2014/main" val="3976692249"/>
                    </a:ext>
                  </a:extLst>
                </a:gridCol>
              </a:tblGrid>
              <a:tr h="345602">
                <a:tc>
                  <a:txBody>
                    <a:bodyPr/>
                    <a:lstStyle/>
                    <a:p>
                      <a:pPr algn="ctr"/>
                      <a:r>
                        <a:rPr lang="en-US" dirty="0">
                          <a:latin typeface="Times New Roman" panose="02020603050405020304" pitchFamily="18" charset="0"/>
                          <a:cs typeface="Times New Roman" panose="02020603050405020304" pitchFamily="18" charset="0"/>
                        </a:rPr>
                        <a:t>Reference</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Technique</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Advantage</a:t>
                      </a:r>
                      <a:endParaRPr lang="en-IN"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a:latin typeface="Times New Roman" panose="02020603050405020304" pitchFamily="18" charset="0"/>
                          <a:cs typeface="Times New Roman" panose="02020603050405020304" pitchFamily="18" charset="0"/>
                        </a:rPr>
                        <a:t>Drawback</a:t>
                      </a:r>
                      <a:endParaRPr lang="en-IN"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4728700"/>
                  </a:ext>
                </a:extLst>
              </a:tr>
              <a:tr h="679384">
                <a:tc>
                  <a:txBody>
                    <a:bodyPr/>
                    <a:lstStyle/>
                    <a:p>
                      <a:pPr algn="ctr"/>
                      <a:r>
                        <a:rPr lang="en-US" sz="1400" b="0" dirty="0">
                          <a:latin typeface="Times New Roman" panose="02020603050405020304" pitchFamily="18" charset="0"/>
                          <a:cs typeface="Times New Roman" panose="02020603050405020304" pitchFamily="18" charset="0"/>
                        </a:rPr>
                        <a:t>Network Monitoring System for Network Equipment Availability and Performance Reporting</a:t>
                      </a:r>
                      <a:endParaRPr lang="en-IN" sz="1400" b="0" dirty="0">
                        <a:latin typeface="Times New Roman" panose="02020603050405020304" pitchFamily="18" charset="0"/>
                        <a:cs typeface="Times New Roman" panose="02020603050405020304" pitchFamily="18" charset="0"/>
                      </a:endParaRPr>
                    </a:p>
                  </a:txBody>
                  <a:tcPr anchor="ctr"/>
                </a:tc>
                <a:tc>
                  <a:txBody>
                    <a:bodyPr/>
                    <a:lstStyle/>
                    <a:p>
                      <a:pPr algn="ctr"/>
                      <a:r>
                        <a:rPr lang="en-IN" sz="1400" b="0" dirty="0">
                          <a:latin typeface="Times New Roman" panose="02020603050405020304" pitchFamily="18" charset="0"/>
                          <a:cs typeface="Times New Roman" panose="02020603050405020304" pitchFamily="18" charset="0"/>
                        </a:rPr>
                        <a:t>SNMP</a:t>
                      </a:r>
                    </a:p>
                  </a:txBody>
                  <a:tcPr anchor="ctr"/>
                </a:tc>
                <a:tc>
                  <a:txBody>
                    <a:bodyPr/>
                    <a:lstStyle/>
                    <a:p>
                      <a:pPr algn="ctr"/>
                      <a:r>
                        <a:rPr lang="en-IN" sz="1400" b="0" dirty="0">
                          <a:latin typeface="Times New Roman" panose="02020603050405020304" pitchFamily="18" charset="0"/>
                          <a:cs typeface="Times New Roman" panose="02020603050405020304" pitchFamily="18" charset="0"/>
                        </a:rPr>
                        <a:t>Used</a:t>
                      </a:r>
                      <a:r>
                        <a:rPr lang="en-IN" sz="1400" b="0" baseline="0" dirty="0">
                          <a:latin typeface="Times New Roman" panose="02020603050405020304" pitchFamily="18" charset="0"/>
                          <a:cs typeface="Times New Roman" panose="02020603050405020304" pitchFamily="18" charset="0"/>
                        </a:rPr>
                        <a:t> to Test the Performance and Availability</a:t>
                      </a:r>
                      <a:endParaRPr lang="en-IN" sz="1400" b="0" dirty="0">
                        <a:latin typeface="Times New Roman" panose="02020603050405020304" pitchFamily="18" charset="0"/>
                        <a:cs typeface="Times New Roman" panose="02020603050405020304" pitchFamily="18" charset="0"/>
                      </a:endParaRPr>
                    </a:p>
                  </a:txBody>
                  <a:tcPr anchor="ctr"/>
                </a:tc>
                <a:tc>
                  <a:txBody>
                    <a:bodyPr/>
                    <a:lstStyle/>
                    <a:p>
                      <a:pPr algn="ctr"/>
                      <a:r>
                        <a:rPr lang="en-IN" sz="1400" b="0" dirty="0">
                          <a:latin typeface="Times New Roman" panose="02020603050405020304" pitchFamily="18" charset="0"/>
                          <a:cs typeface="Times New Roman" panose="02020603050405020304" pitchFamily="18" charset="0"/>
                        </a:rPr>
                        <a:t>Memory configuration </a:t>
                      </a:r>
                    </a:p>
                  </a:txBody>
                  <a:tcPr anchor="ctr"/>
                </a:tc>
                <a:extLst>
                  <a:ext uri="{0D108BD9-81ED-4DB2-BD59-A6C34878D82A}">
                    <a16:rowId xmlns:a16="http://schemas.microsoft.com/office/drawing/2014/main" val="2296912271"/>
                  </a:ext>
                </a:extLst>
              </a:tr>
              <a:tr h="877538">
                <a:tc>
                  <a:txBody>
                    <a:bodyPr/>
                    <a:lstStyle/>
                    <a:p>
                      <a:pPr algn="ctr"/>
                      <a:r>
                        <a:rPr lang="en-US" sz="1400" b="0" dirty="0">
                          <a:latin typeface="Times New Roman" panose="02020603050405020304" pitchFamily="18" charset="0"/>
                          <a:cs typeface="Times New Roman" panose="02020603050405020304" pitchFamily="18" charset="0"/>
                        </a:rPr>
                        <a:t>Architecture of a Network Performance Monitor for Application Services on Multi-Clouds</a:t>
                      </a:r>
                      <a:endParaRPr lang="en-IN" sz="1400" b="0" dirty="0">
                        <a:latin typeface="Times New Roman" panose="02020603050405020304" pitchFamily="18" charset="0"/>
                        <a:cs typeface="Times New Roman" panose="02020603050405020304" pitchFamily="18" charset="0"/>
                      </a:endParaRPr>
                    </a:p>
                  </a:txBody>
                  <a:tcPr anchor="ctr"/>
                </a:tc>
                <a:tc>
                  <a:txBody>
                    <a:bodyPr/>
                    <a:lstStyle/>
                    <a:p>
                      <a:pPr algn="ctr"/>
                      <a:r>
                        <a:rPr lang="en-IN" sz="1400" b="0" dirty="0">
                          <a:latin typeface="Times New Roman" panose="02020603050405020304" pitchFamily="18" charset="0"/>
                          <a:cs typeface="Times New Roman" panose="02020603050405020304" pitchFamily="18" charset="0"/>
                        </a:rPr>
                        <a:t>Multi-Cloud</a:t>
                      </a:r>
                    </a:p>
                  </a:txBody>
                  <a:tcPr anchor="ctr"/>
                </a:tc>
                <a:tc>
                  <a:txBody>
                    <a:bodyPr/>
                    <a:lstStyle/>
                    <a:p>
                      <a:pPr algn="ctr"/>
                      <a:r>
                        <a:rPr lang="en-IN" sz="1400" b="0" dirty="0">
                          <a:latin typeface="Times New Roman" panose="02020603050405020304" pitchFamily="18" charset="0"/>
                          <a:cs typeface="Times New Roman" panose="02020603050405020304" pitchFamily="18" charset="0"/>
                        </a:rPr>
                        <a:t>Flexible and first of its kind</a:t>
                      </a:r>
                    </a:p>
                  </a:txBody>
                  <a:tcPr anchor="ctr"/>
                </a:tc>
                <a:tc>
                  <a:txBody>
                    <a:bodyPr/>
                    <a:lstStyle/>
                    <a:p>
                      <a:pPr algn="ctr"/>
                      <a:r>
                        <a:rPr lang="en-IN" sz="1400" b="0" dirty="0">
                          <a:latin typeface="Times New Roman" panose="02020603050405020304" pitchFamily="18" charset="0"/>
                          <a:cs typeface="Times New Roman" panose="02020603050405020304" pitchFamily="18" charset="0"/>
                        </a:rPr>
                        <a:t>Network intensive and simulated results</a:t>
                      </a:r>
                    </a:p>
                  </a:txBody>
                  <a:tcPr anchor="ctr"/>
                </a:tc>
                <a:extLst>
                  <a:ext uri="{0D108BD9-81ED-4DB2-BD59-A6C34878D82A}">
                    <a16:rowId xmlns:a16="http://schemas.microsoft.com/office/drawing/2014/main" val="74190426"/>
                  </a:ext>
                </a:extLst>
              </a:tr>
              <a:tr h="877538">
                <a:tc>
                  <a:txBody>
                    <a:bodyPr/>
                    <a:lstStyle/>
                    <a:p>
                      <a:pPr algn="ctr"/>
                      <a:r>
                        <a:rPr lang="en-US" sz="1400" b="0" dirty="0">
                          <a:latin typeface="Times New Roman" panose="02020603050405020304" pitchFamily="18" charset="0"/>
                          <a:cs typeface="Times New Roman" panose="02020603050405020304" pitchFamily="18" charset="0"/>
                        </a:rPr>
                        <a:t>Measurement-Aware Monitor Placement and Routing: A Joint Optimization Approach for Network-Wide Measurements </a:t>
                      </a:r>
                      <a:endParaRPr lang="en-IN" sz="1400" b="0" dirty="0">
                        <a:latin typeface="Times New Roman" panose="02020603050405020304" pitchFamily="18" charset="0"/>
                        <a:cs typeface="Times New Roman" panose="02020603050405020304" pitchFamily="18" charset="0"/>
                      </a:endParaRPr>
                    </a:p>
                  </a:txBody>
                  <a:tcPr anchor="ctr"/>
                </a:tc>
                <a:tc>
                  <a:txBody>
                    <a:bodyPr/>
                    <a:lstStyle/>
                    <a:p>
                      <a:pPr algn="ctr"/>
                      <a:r>
                        <a:rPr lang="en-IN" sz="1400" b="0" dirty="0">
                          <a:latin typeface="Times New Roman" panose="02020603050405020304" pitchFamily="18" charset="0"/>
                          <a:cs typeface="Times New Roman" panose="02020603050405020304" pitchFamily="18" charset="0"/>
                        </a:rPr>
                        <a:t>Routing</a:t>
                      </a:r>
                    </a:p>
                  </a:txBody>
                  <a:tcPr anchor="ctr"/>
                </a:tc>
                <a:tc>
                  <a:txBody>
                    <a:bodyPr/>
                    <a:lstStyle/>
                    <a:p>
                      <a:pPr algn="ctr"/>
                      <a:r>
                        <a:rPr lang="en-IN" sz="1400" b="0" dirty="0">
                          <a:latin typeface="Times New Roman" panose="02020603050405020304" pitchFamily="18" charset="0"/>
                          <a:cs typeface="Times New Roman" panose="02020603050405020304" pitchFamily="18" charset="0"/>
                        </a:rPr>
                        <a:t>Method to implement a framework</a:t>
                      </a:r>
                    </a:p>
                  </a:txBody>
                  <a:tcPr anchor="ctr"/>
                </a:tc>
                <a:tc>
                  <a:txBody>
                    <a:bodyPr/>
                    <a:lstStyle/>
                    <a:p>
                      <a:pPr algn="ctr"/>
                      <a:r>
                        <a:rPr lang="en-IN" sz="1400" b="0" dirty="0">
                          <a:latin typeface="Times New Roman" panose="02020603050405020304" pitchFamily="18" charset="0"/>
                          <a:cs typeface="Times New Roman" panose="02020603050405020304" pitchFamily="18" charset="0"/>
                        </a:rPr>
                        <a:t>No Real-time analysis</a:t>
                      </a:r>
                    </a:p>
                  </a:txBody>
                  <a:tcPr anchor="ctr"/>
                </a:tc>
                <a:extLst>
                  <a:ext uri="{0D108BD9-81ED-4DB2-BD59-A6C34878D82A}">
                    <a16:rowId xmlns:a16="http://schemas.microsoft.com/office/drawing/2014/main" val="2716787316"/>
                  </a:ext>
                </a:extLst>
              </a:tr>
              <a:tr h="877538">
                <a:tc>
                  <a:txBody>
                    <a:bodyPr/>
                    <a:lstStyle/>
                    <a:p>
                      <a:pPr algn="ctr"/>
                      <a:r>
                        <a:rPr lang="en-US" sz="1400" b="0" dirty="0">
                          <a:latin typeface="Times New Roman" panose="02020603050405020304" pitchFamily="18" charset="0"/>
                          <a:cs typeface="Times New Roman" panose="02020603050405020304" pitchFamily="18" charset="0"/>
                        </a:rPr>
                        <a:t>A Web-based monitor and management system architecture for enterprise virtual private network</a:t>
                      </a:r>
                      <a:endParaRPr lang="en-IN" sz="1400" b="0" dirty="0">
                        <a:latin typeface="Times New Roman" panose="02020603050405020304" pitchFamily="18" charset="0"/>
                        <a:cs typeface="Times New Roman" panose="02020603050405020304" pitchFamily="18" charset="0"/>
                      </a:endParaRPr>
                    </a:p>
                  </a:txBody>
                  <a:tcPr anchor="ctr"/>
                </a:tc>
                <a:tc>
                  <a:txBody>
                    <a:bodyPr/>
                    <a:lstStyle/>
                    <a:p>
                      <a:pPr algn="ctr"/>
                      <a:r>
                        <a:rPr lang="en-IN" sz="1400" b="0" dirty="0">
                          <a:latin typeface="Times New Roman" panose="02020603050405020304" pitchFamily="18" charset="0"/>
                          <a:cs typeface="Times New Roman" panose="02020603050405020304" pitchFamily="18" charset="0"/>
                        </a:rPr>
                        <a:t>VPN</a:t>
                      </a:r>
                    </a:p>
                  </a:txBody>
                  <a:tcPr anchor="ctr"/>
                </a:tc>
                <a:tc>
                  <a:txBody>
                    <a:bodyPr/>
                    <a:lstStyle/>
                    <a:p>
                      <a:pPr algn="ctr"/>
                      <a:r>
                        <a:rPr lang="en-IN" sz="1400" b="0" dirty="0">
                          <a:latin typeface="Times New Roman" panose="02020603050405020304" pitchFamily="18" charset="0"/>
                          <a:cs typeface="Times New Roman" panose="02020603050405020304" pitchFamily="18" charset="0"/>
                        </a:rPr>
                        <a:t>Integration of GUI with back end</a:t>
                      </a:r>
                    </a:p>
                  </a:txBody>
                  <a:tcPr anchor="ctr"/>
                </a:tc>
                <a:tc>
                  <a:txBody>
                    <a:bodyPr/>
                    <a:lstStyle/>
                    <a:p>
                      <a:pPr algn="ctr"/>
                      <a:r>
                        <a:rPr lang="en-IN" sz="1400" b="0" dirty="0">
                          <a:latin typeface="Times New Roman" panose="02020603050405020304" pitchFamily="18" charset="0"/>
                          <a:cs typeface="Times New Roman" panose="02020603050405020304" pitchFamily="18" charset="0"/>
                        </a:rPr>
                        <a:t>Covers only VPNs</a:t>
                      </a:r>
                    </a:p>
                  </a:txBody>
                  <a:tcPr anchor="ctr"/>
                </a:tc>
                <a:extLst>
                  <a:ext uri="{0D108BD9-81ED-4DB2-BD59-A6C34878D82A}">
                    <a16:rowId xmlns:a16="http://schemas.microsoft.com/office/drawing/2014/main" val="1290870815"/>
                  </a:ext>
                </a:extLst>
              </a:tr>
            </a:tbl>
          </a:graphicData>
        </a:graphic>
      </p:graphicFrame>
    </p:spTree>
    <p:extLst>
      <p:ext uri="{BB962C8B-B14F-4D97-AF65-F5344CB8AC3E}">
        <p14:creationId xmlns:p14="http://schemas.microsoft.com/office/powerpoint/2010/main" val="4030221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0</TotalTime>
  <Words>2207</Words>
  <Application>Microsoft Macintosh PowerPoint</Application>
  <PresentationFormat>On-screen Show (16:9)</PresentationFormat>
  <Paragraphs>328</Paragraphs>
  <Slides>26</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Times New Roman</vt:lpstr>
      <vt:lpstr>Office Theme</vt:lpstr>
      <vt:lpstr>  VEMANA INSTITUTE OF TECHNOLOGY Koramangala, Bengaluru-34. Department of Computer Science and Engineering Project Phase-II Review 4 </vt:lpstr>
      <vt:lpstr>Bird View</vt:lpstr>
      <vt:lpstr>Abstract</vt:lpstr>
      <vt:lpstr>Introduction</vt:lpstr>
      <vt:lpstr>Literature Survey - 1</vt:lpstr>
      <vt:lpstr>PowerPoint Presentation</vt:lpstr>
      <vt:lpstr>PowerPoint Presentation</vt:lpstr>
      <vt:lpstr>PowerPoint Presentation</vt:lpstr>
      <vt:lpstr>Comparative Analysis </vt:lpstr>
      <vt:lpstr>Problem Statement </vt:lpstr>
      <vt:lpstr>System Specification</vt:lpstr>
      <vt:lpstr> Design Methodology </vt:lpstr>
      <vt:lpstr>PowerPoint Presentation</vt:lpstr>
      <vt:lpstr>Module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Expected Outcome</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4</cp:revision>
  <dcterms:created xsi:type="dcterms:W3CDTF">2016-03-17T09:21:00Z</dcterms:created>
  <dcterms:modified xsi:type="dcterms:W3CDTF">2021-07-15T06:58:28Z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y fmtid="{D5CDD505-2E9C-101B-9397-08002B2CF9AE}" pid="4" name="KSOProductBuildVer">
    <vt:lpwstr>1033-11.2.0.8942</vt:lpwstr>
  </property>
</Properties>
</file>